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5"/>
  </p:notesMasterIdLst>
  <p:handoutMasterIdLst>
    <p:handoutMasterId r:id="rId36"/>
  </p:handoutMasterIdLst>
  <p:sldIdLst>
    <p:sldId id="256" r:id="rId5"/>
    <p:sldId id="320" r:id="rId6"/>
    <p:sldId id="627" r:id="rId7"/>
    <p:sldId id="1847" r:id="rId8"/>
    <p:sldId id="653" r:id="rId9"/>
    <p:sldId id="276" r:id="rId10"/>
    <p:sldId id="637" r:id="rId11"/>
    <p:sldId id="628" r:id="rId12"/>
    <p:sldId id="662" r:id="rId13"/>
    <p:sldId id="1848" r:id="rId14"/>
    <p:sldId id="1851" r:id="rId15"/>
    <p:sldId id="611" r:id="rId16"/>
    <p:sldId id="636" r:id="rId17"/>
    <p:sldId id="634" r:id="rId18"/>
    <p:sldId id="1850" r:id="rId19"/>
    <p:sldId id="632" r:id="rId20"/>
    <p:sldId id="633" r:id="rId21"/>
    <p:sldId id="624" r:id="rId22"/>
    <p:sldId id="323" r:id="rId23"/>
    <p:sldId id="639" r:id="rId24"/>
    <p:sldId id="655" r:id="rId25"/>
    <p:sldId id="656" r:id="rId26"/>
    <p:sldId id="645" r:id="rId27"/>
    <p:sldId id="657" r:id="rId28"/>
    <p:sldId id="658" r:id="rId29"/>
    <p:sldId id="659" r:id="rId30"/>
    <p:sldId id="661" r:id="rId31"/>
    <p:sldId id="660" r:id="rId32"/>
    <p:sldId id="641" r:id="rId33"/>
    <p:sldId id="654" r:id="rId34"/>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59" autoAdjust="0"/>
    <p:restoredTop sz="86441" autoAdjust="0"/>
  </p:normalViewPr>
  <p:slideViewPr>
    <p:cSldViewPr snapToGrid="0" showGuides="1">
      <p:cViewPr varScale="1">
        <p:scale>
          <a:sx n="96" d="100"/>
          <a:sy n="96" d="100"/>
        </p:scale>
        <p:origin x="256" y="168"/>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5/18/22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5/18/22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35957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first example, I’m going to show you how to set up a new Python project that you can immediately start using to develop tests and implement code. Although it’s pretty easy to start coding Python using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notebooks or just a simple text file, it’s more complex to create a maintainable package that can be distributed via a package manager such as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First we need to install a couple of python packages. We’re going to use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to create a Python package that includes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needed for Python’s build process. We’re then going to use Tox to manage the tests for the project. Once we’ve installed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and Tox, we can create the new project using the ‘</a:t>
            </a:r>
            <a:r>
              <a:rPr lang="en-US" sz="1200" kern="1200" dirty="0" err="1">
                <a:solidFill>
                  <a:schemeClr val="tx1"/>
                </a:solidFill>
                <a:effectLst/>
                <a:latin typeface="+mn-lt"/>
                <a:ea typeface="+mn-ea"/>
                <a:cs typeface="+mn-cs"/>
              </a:rPr>
              <a:t>putup</a:t>
            </a:r>
            <a:r>
              <a:rPr lang="en-US" sz="1200" kern="1200" dirty="0">
                <a:solidFill>
                  <a:schemeClr val="tx1"/>
                </a:solidFill>
                <a:effectLst/>
                <a:latin typeface="+mn-lt"/>
                <a:ea typeface="+mn-ea"/>
                <a:cs typeface="+mn-cs"/>
              </a:rPr>
              <a:t>’ command. This will create a package containing a skeleton file and an associated test. The ‘tox’ command will then run the tests using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command 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the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 is very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349822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26662152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675536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module is divided into two parts. In the first part, I’ll introduce some testing concepts and terminology, talk about some of the challenges of testing in the context of scientific computing, and then show you a simple example of how you can set up a Python project with testing, as well as how to use </a:t>
            </a:r>
            <a:r>
              <a:rPr lang="en-US" sz="1200" kern="1200" dirty="0" err="1">
                <a:solidFill>
                  <a:schemeClr val="tx1"/>
                </a:solidFill>
                <a:effectLst/>
                <a:latin typeface="+mn-lt"/>
                <a:ea typeface="+mn-ea"/>
                <a:cs typeface="+mn-cs"/>
              </a:rPr>
              <a:t>CMake’s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for a C/C++ project. In the second part, I’ll walk through how to use a testing methodology on a larger and more complex project.</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6143723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780709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9228589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20976950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12658106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21744886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many different types of tests and testing strategies. We’ll just mention a few common ones here. Unit testing is used to check that a single routine or function is operating correctly. Integration testing is used to check that a group of modules or components operate correctly together.  System testing checks that the program operates correctly as a whole and meets the specified requirements. Regression testing is used to check that changes introduced into the code have not made any unintended changes to the program behavior. Acceptance testing is similar to system testing in that it checks the program as a whole. However instead of checking with respect to the specifications, it is used to ensure that the program meets the requirements of the customer.</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3610715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how does testing relate to verification and validation? Unfortunately the terminology is different if you’re talking about scientific computing or software engineering. Software verification is checking that the software conforms to the requirements and design. Software verification is not just testing, but testing plays a role in the verification process to check that each aspect of the software is working the way it is supposed to. For scientific computing, verification aims to ensure that the code is a correct representation of an underlying mathematical model. Thus verification will involve comparing model solutions to reference solutions, checking for convergence, etc.  The aim of software validation is to determine if the code meets the customer’s needs, so requires system-level or acceptance testing to be performed. Validation in scientific computing is more complex. It involves determining the accuracy of the model by comparing outputs with experimental results. It may also involve using the computational model to make predictions that can be verified.</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24733729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Testing is required at many points during the software development lifecycle. But when do you actually write tests? Often testing is left until last. The code is written and then tests are added either to meet requirements, or to address deficiencies, or perhaps a bug has been encountered and the vendor requires tests the demonstrate the issue. However rather than adding tests as an afterthought, best practice in software engineering encourages tests to be written before the code. This is known as test driven development. One of the advantages of this approach is that developers think about what it means for the program to be correct, not just what it should do. Another advantage is that the tests become the specification. There are some challenges to this approach however...</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800058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methodology has been found to be successful broadly across the software engineering community. First a test describing an aspect of the program is written. The tests a run, and this new test will fail because the feature doesn't exist. Just enough code to make the test pass is then written. We do this to ensure that we're not implementing more functionality than the test will be able to check. The tests are re-run and additional code changes made until the test passes. Once the test passes, the code is refactored to tidy it up, remove any redundant code, and make sure it conforms to any project requirements. </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0887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1999427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450" y="230018"/>
            <a:ext cx="11655564" cy="908221"/>
          </a:xfrm>
        </p:spPr>
        <p:txBody>
          <a:bodyPr/>
          <a:lstStyle>
            <a:lvl1pPr>
              <a:lnSpc>
                <a:spcPct val="90000"/>
              </a:lnSpc>
              <a:defRPr sz="2999"/>
            </a:lvl1pPr>
          </a:lstStyle>
          <a:p>
            <a:r>
              <a:rPr lang="en-US"/>
              <a:t>Click to edit Master title style</a:t>
            </a:r>
            <a:endParaRPr lang="en-US" dirty="0"/>
          </a:p>
        </p:txBody>
      </p:sp>
      <p:sp>
        <p:nvSpPr>
          <p:cNvPr id="3" name="Content Placeholder 2"/>
          <p:cNvSpPr>
            <a:spLocks noGrp="1"/>
          </p:cNvSpPr>
          <p:nvPr>
            <p:ph idx="1"/>
          </p:nvPr>
        </p:nvSpPr>
        <p:spPr>
          <a:xfrm>
            <a:off x="190450" y="1450072"/>
            <a:ext cx="11655564" cy="4610100"/>
          </a:xfrm>
        </p:spPr>
        <p:txBody>
          <a:bodyPr/>
          <a:lstStyle>
            <a:lvl1pPr marL="228531" indent="-228531">
              <a:spcBef>
                <a:spcPts val="1799"/>
              </a:spcBef>
              <a:buClr>
                <a:schemeClr val="tx1"/>
              </a:buClr>
              <a:buSzPct val="90000"/>
              <a:buFont typeface="Century Gothic" panose="020B0502020202020204" pitchFamily="34" charset="0"/>
              <a:buChar char="•"/>
              <a:tabLst/>
              <a:defRPr lang="en-US" sz="1999" kern="1200" dirty="0">
                <a:solidFill>
                  <a:schemeClr val="tx1"/>
                </a:solidFill>
                <a:latin typeface="+mn-lt"/>
                <a:ea typeface="+mn-ea"/>
                <a:cs typeface="+mn-cs"/>
              </a:defRPr>
            </a:lvl1pPr>
            <a:lvl2pPr marL="571329" indent="-228531">
              <a:buClr>
                <a:schemeClr val="tx1"/>
              </a:buClr>
              <a:buSzPct val="90000"/>
              <a:buFont typeface="Century Gothic" panose="020B0502020202020204" pitchFamily="34" charset="0"/>
              <a:buChar char="–"/>
              <a:tabLst/>
              <a:defRPr sz="1799">
                <a:latin typeface="+mn-lt"/>
                <a:cs typeface="Arial" panose="020B0604020202020204" pitchFamily="34" charset="0"/>
              </a:defRPr>
            </a:lvl2pPr>
            <a:lvl3pPr marL="856993" indent="-171399">
              <a:buClr>
                <a:schemeClr val="tx1"/>
              </a:buClr>
              <a:buSzPct val="90000"/>
              <a:buFont typeface="Century Gothic" panose="020B0502020202020204" pitchFamily="34" charset="0"/>
              <a:buChar char="•"/>
              <a:defRPr sz="1600">
                <a:latin typeface="+mn-lt"/>
                <a:cs typeface="Arial" panose="020B0604020202020204" pitchFamily="34" charset="0"/>
              </a:defRPr>
            </a:lvl3pPr>
            <a:lvl4pPr>
              <a:buClr>
                <a:schemeClr val="tx1"/>
              </a:buClr>
              <a:defRPr>
                <a:latin typeface="+mn-lt"/>
                <a:cs typeface="Arial" panose="020B0604020202020204" pitchFamily="34" charset="0"/>
              </a:defRPr>
            </a:lvl4pPr>
            <a:lvl5pPr marL="1482280" indent="-222183">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3326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s://github.com/bssw-tutorial/hello-numerical-world" TargetMode="Externa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bssw-tutorial/hello-numerical-world/tdd-example"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cmake.org/cmake/help/latest/command/add_test.html"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Introduction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t>Gregory R. Watson</a:t>
            </a:r>
            <a:r>
              <a:rPr lang="en-US" dirty="0"/>
              <a:t> </a:t>
            </a:r>
            <a:r>
              <a:rPr lang="en-US" sz="2000" dirty="0"/>
              <a:t>(he/him) </a:t>
            </a:r>
          </a:p>
          <a:p>
            <a:pPr marL="0" indent="0">
              <a:lnSpc>
                <a:spcPct val="100000"/>
              </a:lnSpc>
              <a:spcBef>
                <a:spcPts val="0"/>
              </a:spcBef>
              <a:buSzPts val="2000"/>
            </a:pPr>
            <a:r>
              <a:rPr lang="en-US" sz="2000" dirty="0">
                <a:solidFill>
                  <a:srgbClr val="000000"/>
                </a:solidFill>
              </a:rPr>
              <a:t>Oak Ridge National Laboratory</a:t>
            </a:r>
            <a:endParaRPr lang="en-US" sz="1800" dirty="0">
              <a:solidFill>
                <a:srgbClr val="000000"/>
              </a:solidFill>
            </a:endParaRPr>
          </a:p>
          <a:p>
            <a:pPr>
              <a:spcBef>
                <a:spcPts val="2800"/>
              </a:spcBef>
            </a:pPr>
            <a:r>
              <a:rPr lang="en-US" sz="2000" dirty="0"/>
              <a:t>Developing a Testing and Continuous Integration Strategy for your Team tutorial @ ISC 2022</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3CE173-8BFE-42E8-97A3-594798BCDA29}"/>
              </a:ext>
            </a:extLst>
          </p:cNvPr>
          <p:cNvSpPr>
            <a:spLocks noGrp="1"/>
          </p:cNvSpPr>
          <p:nvPr>
            <p:ph type="title"/>
          </p:nvPr>
        </p:nvSpPr>
        <p:spPr/>
        <p:txBody>
          <a:bodyPr/>
          <a:lstStyle/>
          <a:p>
            <a:r>
              <a:rPr lang="en-US" dirty="0"/>
              <a:t>Challenges of Testing Complex Software Systems</a:t>
            </a:r>
          </a:p>
        </p:txBody>
      </p:sp>
      <p:sp>
        <p:nvSpPr>
          <p:cNvPr id="8" name="Content Placeholder 7">
            <a:extLst>
              <a:ext uri="{FF2B5EF4-FFF2-40B4-BE49-F238E27FC236}">
                <a16:creationId xmlns:a16="http://schemas.microsoft.com/office/drawing/2014/main" id="{1D1857EC-BC6B-41D3-83BE-F84A8F92BA83}"/>
              </a:ext>
            </a:extLst>
          </p:cNvPr>
          <p:cNvSpPr>
            <a:spLocks noGrp="1"/>
          </p:cNvSpPr>
          <p:nvPr>
            <p:ph idx="1"/>
          </p:nvPr>
        </p:nvSpPr>
        <p:spPr/>
        <p:txBody>
          <a:bodyPr/>
          <a:lstStyle/>
          <a:p>
            <a:r>
              <a:rPr lang="en-US" dirty="0"/>
              <a:t>Designing tests</a:t>
            </a:r>
          </a:p>
          <a:p>
            <a:pPr lvl="1"/>
            <a:r>
              <a:rPr lang="en-US" dirty="0"/>
              <a:t>Complex software tends to have an extensive network of interdependencies</a:t>
            </a:r>
          </a:p>
          <a:p>
            <a:pPr lvl="1"/>
            <a:r>
              <a:rPr lang="en-US" dirty="0"/>
              <a:t>For complex scientific software it may be hard to construct a priori tests for some cases</a:t>
            </a:r>
          </a:p>
          <a:p>
            <a:pPr lvl="1"/>
            <a:r>
              <a:rPr lang="en-US" dirty="0"/>
              <a:t>Exploratory software implies the outcome is not known or when the model is valid</a:t>
            </a:r>
          </a:p>
          <a:p>
            <a:pPr lvl="1"/>
            <a:r>
              <a:rPr lang="en-US" dirty="0"/>
              <a:t>Validation from domain experts feeds back into the design</a:t>
            </a:r>
          </a:p>
          <a:p>
            <a:r>
              <a:rPr lang="en-US" dirty="0"/>
              <a:t>Implementing tests</a:t>
            </a:r>
          </a:p>
          <a:p>
            <a:pPr lvl="1"/>
            <a:r>
              <a:rPr lang="en-US" dirty="0"/>
              <a:t>Introducing testing into legacy code (legacy == untested)</a:t>
            </a:r>
          </a:p>
          <a:p>
            <a:pPr lvl="1"/>
            <a:r>
              <a:rPr lang="en-US" dirty="0"/>
              <a:t>Original verification has been lost in the mists of time.</a:t>
            </a:r>
          </a:p>
          <a:p>
            <a:pPr lvl="1"/>
            <a:r>
              <a:rPr lang="en-US" dirty="0"/>
              <a:t>Assumptions, conditions, interactions unknown: “Bad code or necessary evil?”</a:t>
            </a:r>
          </a:p>
          <a:p>
            <a:pPr lvl="1"/>
            <a:r>
              <a:rPr lang="en-US" dirty="0"/>
              <a:t>Understanding and progressively improving code coverage</a:t>
            </a:r>
          </a:p>
          <a:p>
            <a:pPr lvl="1"/>
            <a:endParaRPr lang="en-US" dirty="0"/>
          </a:p>
        </p:txBody>
      </p:sp>
    </p:spTree>
    <p:extLst>
      <p:ext uri="{BB962C8B-B14F-4D97-AF65-F5344CB8AC3E}">
        <p14:creationId xmlns:p14="http://schemas.microsoft.com/office/powerpoint/2010/main" val="862241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3CE173-8BFE-42E8-97A3-594798BCDA29}"/>
              </a:ext>
            </a:extLst>
          </p:cNvPr>
          <p:cNvSpPr>
            <a:spLocks noGrp="1"/>
          </p:cNvSpPr>
          <p:nvPr>
            <p:ph type="title"/>
          </p:nvPr>
        </p:nvSpPr>
        <p:spPr/>
        <p:txBody>
          <a:bodyPr/>
          <a:lstStyle/>
          <a:p>
            <a:r>
              <a:rPr lang="en-US" dirty="0"/>
              <a:t>More Challenges of Testing Complex Software Systems</a:t>
            </a:r>
          </a:p>
        </p:txBody>
      </p:sp>
      <p:sp>
        <p:nvSpPr>
          <p:cNvPr id="8" name="Content Placeholder 7">
            <a:extLst>
              <a:ext uri="{FF2B5EF4-FFF2-40B4-BE49-F238E27FC236}">
                <a16:creationId xmlns:a16="http://schemas.microsoft.com/office/drawing/2014/main" id="{1D1857EC-BC6B-41D3-83BE-F84A8F92BA83}"/>
              </a:ext>
            </a:extLst>
          </p:cNvPr>
          <p:cNvSpPr>
            <a:spLocks noGrp="1"/>
          </p:cNvSpPr>
          <p:nvPr>
            <p:ph idx="1"/>
          </p:nvPr>
        </p:nvSpPr>
        <p:spPr/>
        <p:txBody>
          <a:bodyPr/>
          <a:lstStyle/>
          <a:p>
            <a:r>
              <a:rPr lang="en-US" dirty="0"/>
              <a:t>Automating tests</a:t>
            </a:r>
          </a:p>
          <a:p>
            <a:pPr lvl="1"/>
            <a:r>
              <a:rPr lang="en-US" dirty="0"/>
              <a:t>Just get started – easy to get lost in all the options</a:t>
            </a:r>
          </a:p>
          <a:p>
            <a:pPr lvl="1"/>
            <a:r>
              <a:rPr lang="en-US" dirty="0"/>
              <a:t>You must have tests to be able to automate them!</a:t>
            </a:r>
          </a:p>
          <a:p>
            <a:pPr lvl="1"/>
            <a:r>
              <a:rPr lang="en-US" dirty="0"/>
              <a:t>Automation does not just mean running every test you have</a:t>
            </a:r>
          </a:p>
          <a:p>
            <a:r>
              <a:rPr lang="en-US" dirty="0"/>
              <a:t>What to run where, and when?</a:t>
            </a:r>
          </a:p>
          <a:p>
            <a:pPr lvl="1"/>
            <a:r>
              <a:rPr lang="en-US" dirty="0"/>
              <a:t>Consider what resources are required, and what the tests are used for</a:t>
            </a:r>
          </a:p>
        </p:txBody>
      </p:sp>
    </p:spTree>
    <p:extLst>
      <p:ext uri="{BB962C8B-B14F-4D97-AF65-F5344CB8AC3E}">
        <p14:creationId xmlns:p14="http://schemas.microsoft.com/office/powerpoint/2010/main" val="4071007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r>
              <a:rPr lang="en-US" sz="2400" dirty="0"/>
              <a:t> / </a:t>
            </a:r>
            <a:r>
              <a:rPr lang="en-US" sz="2400" dirty="0" err="1"/>
              <a:t>pFUnit</a:t>
            </a:r>
            <a:r>
              <a:rPr lang="en-US" sz="2400" dirty="0"/>
              <a:t> / </a:t>
            </a:r>
            <a:r>
              <a:rPr lang="en-US" sz="2400" dirty="0" err="1"/>
              <a:t>FlashTest</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pylint</a:t>
            </a:r>
            <a:r>
              <a:rPr lang="en-US" sz="2400" dirty="0"/>
              <a:t> / flake8</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223098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Hands On Activities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Simple Python and C++ examples</a:t>
            </a:r>
          </a:p>
          <a:p>
            <a:r>
              <a:rPr lang="en-US" sz="2800" dirty="0"/>
              <a:t>Checking code coverage example</a:t>
            </a:r>
          </a:p>
          <a:p>
            <a:r>
              <a:rPr lang="en-US" sz="2800" dirty="0"/>
              <a:t>Test driven development example</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5916935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Python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679634" y="411480"/>
            <a:ext cx="5074059" cy="1169551"/>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a:t>
            </a:r>
            <a:r>
              <a:rPr lang="en-US" sz="1400" b="1" dirty="0" err="1">
                <a:solidFill>
                  <a:srgbClr val="00FA00"/>
                </a:solidFill>
                <a:latin typeface="Menlo" panose="020B0609030804020204" pitchFamily="49" charset="0"/>
              </a:rPr>
              <a:t>pyscaffold</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tox</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putup</a:t>
            </a:r>
            <a:r>
              <a:rPr lang="en-US" sz="1400" b="1" dirty="0">
                <a:solidFill>
                  <a:srgbClr val="00FA00"/>
                </a:solidFill>
                <a:latin typeface="Menlo" panose="020B0609030804020204" pitchFamily="49" charset="0"/>
              </a:rPr>
              <a:t> </a:t>
            </a:r>
            <a:r>
              <a:rPr lang="en-US" sz="1400" b="1" dirty="0" err="1">
                <a:solidFill>
                  <a:srgbClr val="00FA00"/>
                </a:solidFill>
                <a:latin typeface="Menlo" panose="020B0609030804020204" pitchFamily="49" charset="0"/>
              </a:rPr>
              <a:t>autoQCT</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cd </a:t>
            </a:r>
            <a:r>
              <a:rPr lang="en-US" sz="1400" b="1" dirty="0" err="1">
                <a:solidFill>
                  <a:srgbClr val="00FA00"/>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186080" y="1690135"/>
            <a:ext cx="8567613" cy="4770537"/>
          </a:xfrm>
          <a:prstGeom prst="rect">
            <a:avLst/>
          </a:prstGeom>
          <a:solidFill>
            <a:schemeClr val="tx1"/>
          </a:solidFill>
        </p:spPr>
        <p:txBody>
          <a:bodyPr wrap="square">
            <a:spAutoFit/>
          </a:bodyPr>
          <a:lstStyle/>
          <a:p>
            <a:r>
              <a:rPr lang="en-US" sz="1600" dirty="0">
                <a:solidFill>
                  <a:schemeClr val="bg2"/>
                </a:solidFill>
              </a:rPr>
              <a:t>default run-test: commands[0] | </a:t>
            </a:r>
            <a:r>
              <a:rPr lang="en-US" sz="1600" dirty="0" err="1">
                <a:solidFill>
                  <a:schemeClr val="bg2"/>
                </a:solidFill>
              </a:rPr>
              <a:t>pytest</a:t>
            </a:r>
            <a:endParaRPr lang="en-US" sz="1600" dirty="0">
              <a:solidFill>
                <a:schemeClr val="bg2"/>
              </a:solidFill>
            </a:endParaRPr>
          </a:p>
          <a:p>
            <a:r>
              <a:rPr lang="en-US" sz="1600" dirty="0">
                <a:solidFill>
                  <a:schemeClr val="bg2"/>
                </a:solidFill>
              </a:rPr>
              <a:t>======================= test session starts ========================</a:t>
            </a:r>
          </a:p>
          <a:p>
            <a:r>
              <a:rPr lang="en-US" sz="1600" dirty="0">
                <a:solidFill>
                  <a:schemeClr val="bg2"/>
                </a:solidFill>
              </a:rPr>
              <a:t>platform </a:t>
            </a:r>
            <a:r>
              <a:rPr lang="en-US" sz="1600" dirty="0" err="1">
                <a:solidFill>
                  <a:schemeClr val="bg2"/>
                </a:solidFill>
              </a:rPr>
              <a:t>darwin</a:t>
            </a:r>
            <a:r>
              <a:rPr lang="en-US" sz="1600" dirty="0">
                <a:solidFill>
                  <a:schemeClr val="bg2"/>
                </a:solidFill>
              </a:rPr>
              <a:t> -- Python 3.9.0, pytest-6.2.2, py-1.10.0, pluggy-0.13.1 -- plugins: cov-2.11.1</a:t>
            </a:r>
          </a:p>
          <a:p>
            <a:r>
              <a:rPr lang="en-US" sz="1600" i="1" dirty="0">
                <a:solidFill>
                  <a:schemeClr val="bg2"/>
                </a:solidFill>
              </a:rPr>
              <a:t>collected 2 items                                                  </a:t>
            </a:r>
            <a:br>
              <a:rPr lang="en-US" sz="1600" dirty="0">
                <a:solidFill>
                  <a:schemeClr val="bg2"/>
                </a:solidFill>
              </a:rPr>
            </a:br>
            <a:endParaRPr lang="en-US" sz="1600" dirty="0">
              <a:solidFill>
                <a:schemeClr val="bg2"/>
              </a:solidFill>
            </a:endParaRP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test_fib</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[ 50%]</a:t>
            </a: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test_main</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[100%]</a:t>
            </a:r>
            <a:br>
              <a:rPr lang="en-US" sz="1600" dirty="0">
                <a:solidFill>
                  <a:schemeClr val="bg2"/>
                </a:solidFill>
              </a:rPr>
            </a:br>
            <a:endParaRPr lang="en-US" sz="1600" dirty="0">
              <a:solidFill>
                <a:schemeClr val="bg2"/>
              </a:solidFill>
            </a:endParaRPr>
          </a:p>
          <a:p>
            <a:r>
              <a:rPr lang="en-US" sz="1600" dirty="0">
                <a:solidFill>
                  <a:schemeClr val="bg2"/>
                </a:solidFill>
              </a:rPr>
              <a:t>---------- coverage: platform </a:t>
            </a:r>
            <a:r>
              <a:rPr lang="en-US" sz="1600" dirty="0" err="1">
                <a:solidFill>
                  <a:schemeClr val="bg2"/>
                </a:solidFill>
              </a:rPr>
              <a:t>darwin</a:t>
            </a:r>
            <a:r>
              <a:rPr lang="en-US" sz="1600" dirty="0">
                <a:solidFill>
                  <a:schemeClr val="bg2"/>
                </a:solidFill>
              </a:rPr>
              <a:t>, python 3.9.0-final-0 -----------</a:t>
            </a:r>
          </a:p>
          <a:p>
            <a:r>
              <a:rPr lang="en-US" sz="1600" dirty="0">
                <a:solidFill>
                  <a:schemeClr val="bg2"/>
                </a:solidFill>
              </a:rPr>
              <a:t>Name                      </a:t>
            </a:r>
            <a:r>
              <a:rPr lang="en-US" sz="1600" dirty="0" err="1">
                <a:solidFill>
                  <a:schemeClr val="bg2"/>
                </a:solidFill>
              </a:rPr>
              <a:t>Stmts</a:t>
            </a:r>
            <a:r>
              <a:rPr lang="en-US" sz="1600" dirty="0">
                <a:solidFill>
                  <a:schemeClr val="bg2"/>
                </a:solidFill>
              </a:rPr>
              <a:t>   Miss Branch </a:t>
            </a:r>
            <a:r>
              <a:rPr lang="en-US" sz="1600" dirty="0" err="1">
                <a:solidFill>
                  <a:schemeClr val="bg2"/>
                </a:solidFill>
              </a:rPr>
              <a:t>BrPart</a:t>
            </a:r>
            <a:r>
              <a:rPr lang="en-US" sz="1600" dirty="0">
                <a:solidFill>
                  <a:schemeClr val="bg2"/>
                </a:solidFill>
              </a:rPr>
              <a:t>  Cover   Missing</a:t>
            </a:r>
          </a:p>
          <a:p>
            <a:r>
              <a:rPr lang="en-US" sz="1600" dirty="0">
                <a:solidFill>
                  <a:schemeClr val="bg2"/>
                </a:solidFill>
              </a:rPr>
              <a:t>---------------------------------------------------------------------</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/__</a:t>
            </a:r>
            <a:r>
              <a:rPr lang="en-US" sz="1600" dirty="0" err="1">
                <a:solidFill>
                  <a:schemeClr val="bg2"/>
                </a:solidFill>
              </a:rPr>
              <a:t>init</a:t>
            </a:r>
            <a:r>
              <a:rPr lang="en-US" sz="1600" dirty="0">
                <a:solidFill>
                  <a:schemeClr val="bg2"/>
                </a:solidFill>
              </a:rPr>
              <a:t>__.</a:t>
            </a:r>
            <a:r>
              <a:rPr lang="en-US" sz="1600" dirty="0" err="1">
                <a:solidFill>
                  <a:schemeClr val="bg2"/>
                </a:solidFill>
              </a:rPr>
              <a:t>py</a:t>
            </a:r>
            <a:r>
              <a:rPr lang="en-US" sz="1600" dirty="0">
                <a:solidFill>
                  <a:schemeClr val="bg2"/>
                </a:solidFill>
              </a:rPr>
              <a:t>       6      0      0      0   100%</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a:t>
            </a:r>
            <a:r>
              <a:rPr lang="en-US" sz="1600" dirty="0" err="1">
                <a:solidFill>
                  <a:schemeClr val="bg2"/>
                </a:solidFill>
              </a:rPr>
              <a:t>skeleton.py</a:t>
            </a:r>
            <a:r>
              <a:rPr lang="en-US" sz="1600" dirty="0">
                <a:solidFill>
                  <a:schemeClr val="bg2"/>
                </a:solidFill>
              </a:rPr>
              <a:t>      32      1      2      0    97%   135</a:t>
            </a:r>
          </a:p>
          <a:p>
            <a:r>
              <a:rPr lang="en-US" sz="1600" dirty="0">
                <a:solidFill>
                  <a:schemeClr val="bg2"/>
                </a:solidFill>
              </a:rPr>
              <a:t>---------------------------------------------------------------------</a:t>
            </a:r>
          </a:p>
          <a:p>
            <a:r>
              <a:rPr lang="en-US" sz="1600" dirty="0">
                <a:solidFill>
                  <a:schemeClr val="bg2"/>
                </a:solidFill>
              </a:rPr>
              <a:t>TOTAL                        38      1      2      0    98%</a:t>
            </a:r>
          </a:p>
          <a:p>
            <a:endParaRPr lang="en-US" sz="1600" dirty="0">
              <a:solidFill>
                <a:schemeClr val="bg2"/>
              </a:solidFill>
            </a:endParaRPr>
          </a:p>
          <a:p>
            <a:r>
              <a:rPr lang="en-US" sz="1600" dirty="0">
                <a:solidFill>
                  <a:schemeClr val="bg2"/>
                </a:solidFill>
              </a:rPr>
              <a:t>======================== 2 passed in 0.07s =========================</a:t>
            </a:r>
          </a:p>
          <a:p>
            <a:r>
              <a:rPr lang="en-US" sz="1600" dirty="0">
                <a:solidFill>
                  <a:srgbClr val="92D050"/>
                </a:solidFill>
              </a:rPr>
              <a:t>  default: commands succeeded</a:t>
            </a:r>
          </a:p>
          <a:p>
            <a:r>
              <a:rPr lang="en-US" sz="1600" dirty="0">
                <a:solidFill>
                  <a:srgbClr val="15FF04"/>
                </a:solidFill>
              </a:rPr>
              <a:t>  </a:t>
            </a:r>
            <a:r>
              <a:rPr lang="en-US" sz="1600" dirty="0">
                <a:solidFill>
                  <a:srgbClr val="92D050"/>
                </a:solidFill>
              </a:rPr>
              <a:t>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795" y="411480"/>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780779" y="3272929"/>
            <a:ext cx="1786932"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CMake</a:t>
            </a:r>
            <a:r>
              <a:rPr lang="en-US" dirty="0"/>
              <a:t>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1" y="868680"/>
            <a:ext cx="8059227" cy="2462213"/>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cat &gt;</a:t>
            </a:r>
            <a:r>
              <a:rPr lang="en-US" sz="1400" b="1" dirty="0" err="1">
                <a:solidFill>
                  <a:srgbClr val="00FA00"/>
                </a:solidFill>
                <a:latin typeface="Menlo" panose="020B0609030804020204" pitchFamily="49" charset="0"/>
              </a:rPr>
              <a:t>CMakeLists.txt</a:t>
            </a:r>
            <a:r>
              <a:rPr lang="en-US" sz="1400" b="1" dirty="0">
                <a:solidFill>
                  <a:srgbClr val="00FA00"/>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git clone https://</a:t>
            </a:r>
            <a:r>
              <a:rPr lang="en-US" sz="1400" b="1" dirty="0" err="1">
                <a:solidFill>
                  <a:srgbClr val="00FA00"/>
                </a:solidFill>
                <a:latin typeface="Menlo" panose="020B0609030804020204" pitchFamily="49" charset="0"/>
              </a:rPr>
              <a:t>github.com</a:t>
            </a:r>
            <a:r>
              <a:rPr lang="en-US" sz="1400" b="1" dirty="0">
                <a:solidFill>
                  <a:srgbClr val="00FA00"/>
                </a:solidFill>
                <a:latin typeface="Menlo" panose="020B0609030804020204" pitchFamily="49" charset="0"/>
              </a:rPr>
              <a:t>/LLNL/</a:t>
            </a:r>
            <a:r>
              <a:rPr lang="en-US" sz="1400" b="1" dirty="0" err="1">
                <a:solidFill>
                  <a:srgbClr val="00FA00"/>
                </a:solidFill>
                <a:latin typeface="Menlo" panose="020B0609030804020204" pitchFamily="49" charset="0"/>
              </a:rPr>
              <a:t>blt</a:t>
            </a:r>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mkdir</a:t>
            </a:r>
            <a:r>
              <a:rPr lang="en-US" sz="1400" b="1" dirty="0">
                <a:solidFill>
                  <a:srgbClr val="00FA00"/>
                </a:solidFill>
                <a:latin typeface="Menlo" panose="020B0609030804020204" pitchFamily="49" charset="0"/>
              </a:rPr>
              <a:t> build &amp;&amp; cd build</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cmake</a:t>
            </a:r>
            <a:r>
              <a:rPr lang="en-US" sz="1400" b="1" dirty="0">
                <a:solidFill>
                  <a:srgbClr val="00FA00"/>
                </a:solidFill>
                <a:latin typeface="Menlo" panose="020B0609030804020204" pitchFamily="49" charset="0"/>
              </a:rPr>
              <a:t> ..</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make –j</a:t>
            </a:r>
          </a:p>
        </p:txBody>
      </p:sp>
      <p:sp>
        <p:nvSpPr>
          <p:cNvPr id="9" name="Rectangle 8">
            <a:extLst>
              <a:ext uri="{FF2B5EF4-FFF2-40B4-BE49-F238E27FC236}">
                <a16:creationId xmlns:a16="http://schemas.microsoft.com/office/drawing/2014/main" id="{1006434A-0222-5643-8057-D12E2DDA8E3D}"/>
              </a:ext>
            </a:extLst>
          </p:cNvPr>
          <p:cNvSpPr/>
          <p:nvPr/>
        </p:nvSpPr>
        <p:spPr>
          <a:xfrm>
            <a:off x="450166" y="3518827"/>
            <a:ext cx="8059652" cy="3046988"/>
          </a:xfrm>
          <a:prstGeom prst="rect">
            <a:avLst/>
          </a:prstGeom>
          <a:solidFill>
            <a:schemeClr val="tx1"/>
          </a:solidFill>
        </p:spPr>
        <p:txBody>
          <a:bodyPr wrap="square">
            <a:spAutoFit/>
          </a:bodyPr>
          <a:lstStyle/>
          <a:p>
            <a:r>
              <a:rPr lang="en-US" sz="1600" dirty="0">
                <a:solidFill>
                  <a:schemeClr val="bg1"/>
                </a:solidFill>
              </a:rPr>
              <a:t>...</a:t>
            </a:r>
          </a:p>
          <a:p>
            <a:r>
              <a:rPr lang="en-US" sz="1600" dirty="0">
                <a:solidFill>
                  <a:schemeClr val="bg1"/>
                </a:solidFill>
              </a:rPr>
              <a:t>[100%] </a:t>
            </a:r>
            <a:r>
              <a:rPr lang="en-US" sz="1600" dirty="0">
                <a:solidFill>
                  <a:srgbClr val="92D050"/>
                </a:solidFill>
              </a:rPr>
              <a:t>Linking CXX executable ../../../tests/</a:t>
            </a:r>
            <a:r>
              <a:rPr lang="en-US" sz="1600" dirty="0" err="1">
                <a:solidFill>
                  <a:srgbClr val="92D050"/>
                </a:solidFill>
              </a:rPr>
              <a:t>blt_gtest_smoke</a:t>
            </a:r>
            <a:endParaRPr lang="en-US" sz="1600" dirty="0">
              <a:solidFill>
                <a:srgbClr val="92D050"/>
              </a:solidFill>
            </a:endParaRPr>
          </a:p>
          <a:p>
            <a:r>
              <a:rPr lang="en-US" sz="1600" dirty="0">
                <a:solidFill>
                  <a:schemeClr val="bg1"/>
                </a:solidFill>
              </a:rPr>
              <a:t>[100%] Built target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 </a:t>
            </a:r>
            <a:r>
              <a:rPr lang="en-US" sz="1600" b="1" dirty="0">
                <a:solidFill>
                  <a:srgbClr val="00FA00"/>
                </a:solidFill>
              </a:rPr>
              <a:t>make test</a:t>
            </a:r>
          </a:p>
          <a:p>
            <a:r>
              <a:rPr lang="en-US" sz="1600" dirty="0">
                <a:solidFill>
                  <a:schemeClr val="tx2">
                    <a:lumMod val="40000"/>
                    <a:lumOff val="60000"/>
                  </a:schemeClr>
                </a:solidFill>
              </a:rPr>
              <a:t>Running tests...</a:t>
            </a:r>
          </a:p>
          <a:p>
            <a:r>
              <a:rPr lang="en-US" sz="1600" dirty="0">
                <a:solidFill>
                  <a:schemeClr val="bg1"/>
                </a:solidFill>
              </a:rPr>
              <a:t>Test project /Users/99r/work/</a:t>
            </a:r>
            <a:r>
              <a:rPr lang="en-US" sz="1600" dirty="0" err="1">
                <a:solidFill>
                  <a:schemeClr val="bg1"/>
                </a:solidFill>
              </a:rPr>
              <a:t>autoQCT</a:t>
            </a:r>
            <a:r>
              <a:rPr lang="en-US" sz="1600" dirty="0">
                <a:solidFill>
                  <a:schemeClr val="bg1"/>
                </a:solidFill>
              </a:rPr>
              <a:t>/</a:t>
            </a:r>
            <a:r>
              <a:rPr lang="en-US" sz="1600" dirty="0" err="1">
                <a:solidFill>
                  <a:schemeClr val="bg1"/>
                </a:solidFill>
              </a:rPr>
              <a:t>blank_project</a:t>
            </a:r>
            <a:r>
              <a:rPr lang="en-US" sz="1600" dirty="0">
                <a:solidFill>
                  <a:schemeClr val="bg1"/>
                </a:solidFill>
              </a:rPr>
              <a:t>/build</a:t>
            </a:r>
          </a:p>
          <a:p>
            <a:r>
              <a:rPr lang="en-US" sz="1600" dirty="0">
                <a:solidFill>
                  <a:schemeClr val="bg1"/>
                </a:solidFill>
              </a:rPr>
              <a:t>    Start 1: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1/1 Test #1: </a:t>
            </a:r>
            <a:r>
              <a:rPr lang="en-US" sz="1600" dirty="0" err="1">
                <a:solidFill>
                  <a:schemeClr val="bg1"/>
                </a:solidFill>
              </a:rPr>
              <a:t>blt_gtest_smoke</a:t>
            </a:r>
            <a:r>
              <a:rPr lang="en-US" sz="1600" dirty="0">
                <a:solidFill>
                  <a:schemeClr val="bg1"/>
                </a:solidFill>
              </a:rPr>
              <a:t> ..................   Passed    0.46 sec</a:t>
            </a:r>
          </a:p>
          <a:p>
            <a:endParaRPr lang="en-US" sz="1600" dirty="0">
              <a:solidFill>
                <a:schemeClr val="bg1"/>
              </a:solidFill>
            </a:endParaRPr>
          </a:p>
          <a:p>
            <a:r>
              <a:rPr lang="en-US" sz="1600" dirty="0">
                <a:solidFill>
                  <a:srgbClr val="92D050"/>
                </a:solidFill>
              </a:rPr>
              <a:t>100% tests passed</a:t>
            </a:r>
            <a:r>
              <a:rPr lang="en-US" sz="1600" dirty="0">
                <a:solidFill>
                  <a:schemeClr val="bg1"/>
                </a:solidFill>
              </a:rPr>
              <a:t>, 0 tests failed out of 1</a:t>
            </a:r>
          </a:p>
          <a:p>
            <a:endParaRPr lang="en-US" sz="1600" dirty="0">
              <a:solidFill>
                <a:schemeClr val="bg1"/>
              </a:solidFill>
            </a:endParaRPr>
          </a:p>
          <a:p>
            <a:r>
              <a:rPr lang="en-US" sz="1600"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6516" y="35208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9117408" y="2565101"/>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261085"/>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325880"/>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Code Coverage Example</a:t>
            </a:r>
            <a:br>
              <a:rPr lang="en-US" dirty="0"/>
            </a:br>
            <a:r>
              <a:rPr lang="en-US" sz="1600" dirty="0">
                <a:solidFill>
                  <a:schemeClr val="tx2"/>
                </a:solidFill>
                <a:latin typeface="Menlo" panose="020B0609030804020204" pitchFamily="49" charset="0"/>
                <a:hlinkClick r:id="rId5"/>
              </a:rPr>
              <a:t>https://github.com/bssw-tutorial/hello-numerical-world</a:t>
            </a:r>
            <a:br>
              <a:rPr lang="en-US" sz="2800" dirty="0">
                <a:solidFill>
                  <a:schemeClr val="tx2"/>
                </a:solidFill>
                <a:latin typeface="Menlo" panose="020B0609030804020204" pitchFamily="49" charset="0"/>
              </a:rPr>
            </a:br>
            <a:endParaRPr lang="en-US" dirty="0"/>
          </a:p>
        </p:txBody>
      </p:sp>
    </p:spTree>
    <p:extLst>
      <p:ext uri="{BB962C8B-B14F-4D97-AF65-F5344CB8AC3E}">
        <p14:creationId xmlns:p14="http://schemas.microsoft.com/office/powerpoint/2010/main" val="4029406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1" dirty="0" err="1"/>
              <a:t>Anshu</a:t>
            </a:r>
            <a:r>
              <a:rPr lang="en-US" sz="1600" b="1" dirty="0"/>
              <a:t> Dubey and Gregory R. Watson, Better Scientific Software Tutorial, in ISC High Performance, 2022, Hamburg Germany. DOI: 10.6084/m9.figshare.19781752</a:t>
            </a:r>
          </a:p>
          <a:p>
            <a:pPr>
              <a:spcBef>
                <a:spcPts val="400"/>
              </a:spcBef>
            </a:pPr>
            <a:r>
              <a:rPr lang="en-US" sz="1600" dirty="0"/>
              <a:t>Individual modules may be cited as </a:t>
            </a:r>
            <a:r>
              <a:rPr lang="en-US" sz="1600" i="1" dirty="0"/>
              <a:t>Speaker, Module Title</a:t>
            </a:r>
            <a:r>
              <a:rPr lang="en-US" sz="1600" dirty="0"/>
              <a:t>, in Better Scientific Software tutorial, ISC, 2022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15392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Test Driven Development Example</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423700"/>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917076"/>
            <a:ext cx="11369809" cy="400110"/>
          </a:xfrm>
          <a:prstGeom prst="rect">
            <a:avLst/>
          </a:prstGeom>
        </p:spPr>
        <p:txBody>
          <a:bodyPr wrap="square">
            <a:spAutoFit/>
          </a:bodyPr>
          <a:lstStyle/>
          <a:p>
            <a:r>
              <a:rPr lang="en-US" sz="2000" dirty="0">
                <a:solidFill>
                  <a:schemeClr val="tx2"/>
                </a:solidFill>
                <a:latin typeface="Menlo" panose="020B0609030804020204" pitchFamily="49" charset="0"/>
                <a:hlinkClick r:id="rId3"/>
              </a:rPr>
              <a:t>https://github.com/bssw-tutorial/hello-numerical-world/tdd-example</a:t>
            </a:r>
            <a:endParaRPr lang="en-US" sz="20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300204"/>
            <a:ext cx="11369809" cy="1890135"/>
          </a:xfrm>
        </p:spPr>
        <p:txBody>
          <a:bodyPr/>
          <a:lstStyle/>
          <a:p>
            <a:pPr>
              <a:spcBef>
                <a:spcPts val="800"/>
              </a:spcBef>
            </a:pPr>
            <a:r>
              <a:rPr lang="en-US" sz="2800" dirty="0"/>
              <a:t>Lots of setup code – prepares problem for kernel calls</a:t>
            </a:r>
          </a:p>
          <a:p>
            <a:pPr>
              <a:spcBef>
                <a:spcPts val="800"/>
              </a:spcBef>
            </a:pPr>
            <a:r>
              <a:rPr lang="en-US" sz="2800" dirty="0"/>
              <a:t>Isolated, swappable kernel calls</a:t>
            </a:r>
          </a:p>
          <a:p>
            <a:pPr lvl="1">
              <a:spcBef>
                <a:spcPts val="200"/>
              </a:spcBef>
            </a:pPr>
            <a:r>
              <a:rPr lang="en-US" sz="2400" dirty="0"/>
              <a:t>Imagine adding kernels to larger, multi-physics application.</a:t>
            </a:r>
          </a:p>
          <a:p>
            <a:pPr>
              <a:spcBef>
                <a:spcPts val="800"/>
              </a:spcBef>
            </a:pPr>
            <a:r>
              <a:rPr lang="en-US" sz="2800" dirty="0"/>
              <a:t>How do we add new kernels using test driven development?</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8440680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Build and run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95315" y="911889"/>
            <a:ext cx="8059652" cy="5016758"/>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cd </a:t>
            </a:r>
            <a:r>
              <a:rPr lang="en-US" sz="2000" dirty="0" err="1">
                <a:solidFill>
                  <a:schemeClr val="bg1">
                    <a:lumMod val="95000"/>
                  </a:schemeClr>
                </a:solidFill>
              </a:rPr>
              <a:t>tdd</a:t>
            </a:r>
            <a:r>
              <a:rPr lang="en-US" sz="2000" dirty="0">
                <a:solidFill>
                  <a:schemeClr val="bg1">
                    <a:lumMod val="95000"/>
                  </a:schemeClr>
                </a:solidFill>
              </a:rPr>
              <a:t>-example</a:t>
            </a:r>
          </a:p>
          <a:p>
            <a:r>
              <a:rPr lang="en-US" sz="2000" dirty="0">
                <a:solidFill>
                  <a:schemeClr val="bg1">
                    <a:lumMod val="95000"/>
                  </a:schemeClr>
                </a:solidFill>
              </a:rPr>
              <a:t>$ </a:t>
            </a:r>
            <a:r>
              <a:rPr lang="en-US" sz="2000" dirty="0" err="1">
                <a:solidFill>
                  <a:schemeClr val="bg1">
                    <a:lumMod val="95000"/>
                  </a:schemeClr>
                </a:solidFill>
              </a:rPr>
              <a:t>cmake</a:t>
            </a:r>
            <a:r>
              <a:rPr lang="en-US" sz="2000" dirty="0">
                <a:solidFill>
                  <a:schemeClr val="bg1">
                    <a:lumMod val="95000"/>
                  </a:schemeClr>
                </a:solidFill>
              </a:rPr>
              <a:t> .</a:t>
            </a:r>
          </a:p>
          <a:p>
            <a:r>
              <a:rPr lang="en-US" sz="2000" dirty="0">
                <a:solidFill>
                  <a:schemeClr val="bg1">
                    <a:lumMod val="95000"/>
                  </a:schemeClr>
                </a:solidFill>
              </a:rPr>
              <a:t>$ make</a:t>
            </a:r>
          </a:p>
          <a:p>
            <a:r>
              <a:rPr lang="en-US" sz="2000" dirty="0">
                <a:solidFill>
                  <a:schemeClr val="bg1">
                    <a:lumMod val="95000"/>
                  </a:schemeClr>
                </a:solidFill>
              </a:rPr>
              <a:t>$ ./heat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heat_results</a:t>
            </a:r>
            <a:r>
              <a:rPr lang="en-US" sz="2000" dirty="0">
                <a:solidFill>
                  <a:schemeClr val="bg1">
                    <a:lumMod val="95000"/>
                  </a:schemeClr>
                </a:solidFill>
              </a:rPr>
              <a:t>"</a:t>
            </a:r>
          </a:p>
          <a:p>
            <a:pPr lvl="1"/>
            <a:r>
              <a:rPr lang="en-US" sz="2000" dirty="0">
                <a:solidFill>
                  <a:schemeClr val="bg1">
                    <a:lumMod val="95000"/>
                  </a:schemeClr>
                </a:solidFill>
              </a:rPr>
              <a:t> alpha=0.2</a:t>
            </a:r>
          </a:p>
          <a:p>
            <a:pPr lvl="1"/>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pPr lvl="1"/>
            <a:r>
              <a:rPr lang="en-US" sz="2000" dirty="0">
                <a:solidFill>
                  <a:schemeClr val="bg1">
                    <a:lumMod val="95000"/>
                  </a:schemeClr>
                </a:solidFill>
              </a:rPr>
              <a:t> dx=0.1</a:t>
            </a:r>
          </a:p>
          <a:p>
            <a:pPr lvl="1"/>
            <a:r>
              <a:rPr lang="en-US" sz="2000" dirty="0">
                <a:solidFill>
                  <a:schemeClr val="bg1">
                    <a:lumMod val="95000"/>
                  </a:schemeClr>
                </a:solidFill>
              </a:rPr>
              <a:t> dt=0.004</a:t>
            </a:r>
          </a:p>
          <a:p>
            <a:pPr lvl="1"/>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pPr lvl="1"/>
            <a:r>
              <a:rPr lang="en-US" sz="2000" dirty="0">
                <a:solidFill>
                  <a:schemeClr val="bg1">
                    <a:lumMod val="95000"/>
                  </a:schemeClr>
                </a:solidFill>
              </a:rPr>
              <a:t> bc0=0</a:t>
            </a:r>
          </a:p>
          <a:p>
            <a:pPr lvl="1"/>
            <a:r>
              <a:rPr lang="en-US" sz="2000" dirty="0">
                <a:solidFill>
                  <a:schemeClr val="bg1">
                    <a:lumMod val="95000"/>
                  </a:schemeClr>
                </a:solidFill>
              </a:rPr>
              <a:t> bc1=1</a:t>
            </a:r>
          </a:p>
          <a:p>
            <a:pPr lvl="1"/>
            <a:r>
              <a:rPr lang="en-US" sz="2000" dirty="0">
                <a:solidFill>
                  <a:schemeClr val="bg1">
                    <a:lumMod val="95000"/>
                  </a:schemeClr>
                </a:solidFill>
              </a:rPr>
              <a:t>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a:t>
            </a:r>
          </a:p>
          <a:p>
            <a:pPr lvl="1"/>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p:txBody>
      </p:sp>
    </p:spTree>
    <p:extLst>
      <p:ext uri="{BB962C8B-B14F-4D97-AF65-F5344CB8AC3E}">
        <p14:creationId xmlns:p14="http://schemas.microsoft.com/office/powerpoint/2010/main" val="4148984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a new kernel</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50544" y="1325880"/>
            <a:ext cx="8085900" cy="4292014"/>
          </a:xfrm>
        </p:spPr>
        <p:txBody>
          <a:bodyPr/>
          <a:lstStyle/>
          <a:p>
            <a:r>
              <a:rPr lang="en-US" sz="2800" dirty="0"/>
              <a:t>Need to add test first</a:t>
            </a:r>
          </a:p>
          <a:p>
            <a:r>
              <a:rPr lang="en-US" sz="2800" dirty="0"/>
              <a:t>What to test?</a:t>
            </a:r>
            <a:endParaRPr lang="en-US" sz="2800" i="1" dirty="0"/>
          </a:p>
          <a:p>
            <a:pPr lvl="1"/>
            <a:r>
              <a:rPr lang="en-US" sz="2400" dirty="0"/>
              <a:t>ensure arguments are correct, bad cases detected,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test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726822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check.sh</a:t>
            </a:r>
            <a:r>
              <a:rPr lang="en-US" dirty="0"/>
              <a:t> will check for steady state</a:t>
            </a:r>
          </a:p>
        </p:txBody>
      </p:sp>
      <p:sp>
        <p:nvSpPr>
          <p:cNvPr id="9" name="Rectangle 8">
            <a:extLst>
              <a:ext uri="{FF2B5EF4-FFF2-40B4-BE49-F238E27FC236}">
                <a16:creationId xmlns:a16="http://schemas.microsoft.com/office/drawing/2014/main" id="{1006434A-0222-5643-8057-D12E2DDA8E3D}"/>
              </a:ext>
            </a:extLst>
          </p:cNvPr>
          <p:cNvSpPr/>
          <p:nvPr/>
        </p:nvSpPr>
        <p:spPr>
          <a:xfrm>
            <a:off x="574736" y="1460450"/>
            <a:ext cx="8059652" cy="3785652"/>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sh</a:t>
            </a:r>
            <a:r>
              <a:rPr lang="en-US" sz="2000" dirty="0">
                <a:solidFill>
                  <a:schemeClr val="bg1">
                    <a:lumMod val="95000"/>
                  </a:schemeClr>
                </a:solidFill>
              </a:rPr>
              <a:t> </a:t>
            </a:r>
            <a:r>
              <a:rPr lang="en-US" sz="2000" dirty="0" err="1">
                <a:solidFill>
                  <a:schemeClr val="bg1">
                    <a:lumMod val="95000"/>
                  </a:schemeClr>
                </a:solidFill>
              </a:rPr>
              <a:t>check.sh</a:t>
            </a:r>
            <a:r>
              <a:rPr lang="en-US" sz="2000" dirty="0">
                <a:solidFill>
                  <a:schemeClr val="bg1">
                    <a:lumMod val="95000"/>
                  </a:schemeClr>
                </a:solidFill>
              </a:rPr>
              <a:t> ./heat </a:t>
            </a:r>
            <a:r>
              <a:rPr lang="en-US" sz="2000" dirty="0" err="1">
                <a:solidFill>
                  <a:schemeClr val="bg1">
                    <a:lumMod val="95000"/>
                  </a:schemeClr>
                </a:solidFill>
              </a:rPr>
              <a:t>ftcs</a:t>
            </a:r>
            <a:endParaRPr lang="en-US" sz="2000" dirty="0">
              <a:solidFill>
                <a:schemeClr val="bg1">
                  <a:lumMod val="95000"/>
                </a:schemeClr>
              </a:solidFill>
            </a:endParaRPr>
          </a:p>
          <a:p>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check_ftcs</a:t>
            </a:r>
            <a:r>
              <a:rPr lang="en-US" sz="2000" dirty="0">
                <a:solidFill>
                  <a:schemeClr val="bg1">
                    <a:lumMod val="95000"/>
                  </a:schemeClr>
                </a:solidFill>
              </a:rPr>
              <a:t>"</a:t>
            </a:r>
          </a:p>
          <a:p>
            <a:r>
              <a:rPr lang="en-US" sz="2000" dirty="0">
                <a:solidFill>
                  <a:schemeClr val="bg1">
                    <a:lumMod val="95000"/>
                  </a:schemeClr>
                </a:solidFill>
              </a:rPr>
              <a:t>    alpha=0.2</a:t>
            </a:r>
          </a:p>
          <a:p>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r>
              <a:rPr lang="en-US" sz="2000" dirty="0">
                <a:solidFill>
                  <a:schemeClr val="bg1">
                    <a:lumMod val="95000"/>
                  </a:schemeClr>
                </a:solidFill>
              </a:rPr>
              <a:t>    dx=0.1</a:t>
            </a:r>
          </a:p>
          <a:p>
            <a:r>
              <a:rPr lang="en-US" sz="2000" dirty="0">
                <a:solidFill>
                  <a:schemeClr val="bg1">
                    <a:lumMod val="95000"/>
                  </a:schemeClr>
                </a:solidFill>
              </a:rPr>
              <a:t>    dt=0.004</a:t>
            </a:r>
          </a:p>
          <a:p>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r>
              <a:rPr lang="en-US" sz="2000" dirty="0">
                <a:solidFill>
                  <a:schemeClr val="bg1">
                    <a:lumMod val="95000"/>
                  </a:schemeClr>
                </a:solidFill>
              </a:rPr>
              <a:t>    bc0=0</a:t>
            </a:r>
          </a:p>
          <a:p>
            <a:r>
              <a:rPr lang="en-US" sz="2000" dirty="0">
                <a:solidFill>
                  <a:schemeClr val="bg1">
                    <a:lumMod val="95000"/>
                  </a:schemeClr>
                </a:solidFill>
              </a:rPr>
              <a:t>    bc1=1</a:t>
            </a:r>
          </a:p>
          <a:p>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a:p>
            <a:r>
              <a:rPr lang="en-US" sz="2000" dirty="0">
                <a:solidFill>
                  <a:schemeClr val="bg1">
                    <a:lumMod val="95000"/>
                  </a:schemeClr>
                </a:solidFill>
              </a:rPr>
              <a:t>Error = 0</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Create our tests before we write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67606" y="1151573"/>
            <a:ext cx="10779576"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mkdir</a:t>
            </a:r>
            <a:r>
              <a:rPr lang="en-US" sz="2000" dirty="0">
                <a:solidFill>
                  <a:schemeClr val="bg1">
                    <a:lumMod val="95000"/>
                  </a:schemeClr>
                </a:solidFill>
                <a:latin typeface="Monaco" pitchFamily="2" charset="77"/>
              </a:rPr>
              <a:t> tests</a:t>
            </a:r>
          </a:p>
          <a:p>
            <a:r>
              <a:rPr lang="en-US" sz="2000" dirty="0">
                <a:solidFill>
                  <a:schemeClr val="bg1">
                    <a:lumMod val="95000"/>
                  </a:schemeClr>
                </a:solidFill>
                <a:latin typeface="Monaco" pitchFamily="2" charset="77"/>
              </a:rPr>
              <a:t>$ cp </a:t>
            </a:r>
            <a:r>
              <a:rPr lang="en-US" sz="2000" dirty="0" err="1">
                <a:solidFill>
                  <a:schemeClr val="bg1">
                    <a:lumMod val="95000"/>
                  </a:schemeClr>
                </a:solidFill>
                <a:latin typeface="Monaco" pitchFamily="2" charset="77"/>
              </a:rPr>
              <a:t>check.sh</a:t>
            </a:r>
            <a:r>
              <a:rPr lang="en-US" sz="2000" dirty="0">
                <a:solidFill>
                  <a:schemeClr val="bg1">
                    <a:lumMod val="95000"/>
                  </a:schemeClr>
                </a:solidFill>
                <a:latin typeface="Monaco" pitchFamily="2" charset="77"/>
              </a:rPr>
              <a:t> tests/</a:t>
            </a:r>
            <a:r>
              <a:rPr lang="en-US" sz="2000" dirty="0" err="1">
                <a:solidFill>
                  <a:schemeClr val="bg1">
                    <a:lumMod val="95000"/>
                  </a:schemeClr>
                </a:solidFill>
                <a:latin typeface="Monaco" pitchFamily="2" charset="77"/>
              </a:rPr>
              <a:t>check.sh</a:t>
            </a:r>
            <a:endParaRPr lang="en-US" sz="2000" dirty="0">
              <a:solidFill>
                <a:schemeClr val="bg1">
                  <a:lumMod val="95000"/>
                </a:schemeClr>
              </a:solidFill>
              <a:latin typeface="Monaco" pitchFamily="2" charset="77"/>
            </a:endParaRP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3857287"/>
            <a:ext cx="10779577" cy="1323439"/>
          </a:xfrm>
          <a:prstGeom prst="rect">
            <a:avLst/>
          </a:prstGeom>
          <a:solidFill>
            <a:schemeClr val="tx1">
              <a:lumMod val="75000"/>
              <a:lumOff val="25000"/>
            </a:schemeClr>
          </a:solidFill>
        </p:spPr>
        <p:txBody>
          <a:bodyPr wrap="square">
            <a:spAutoFit/>
          </a:bodyPr>
          <a:lstStyle/>
          <a:p>
            <a:r>
              <a:rPr lang="en-US" sz="2000" dirty="0" err="1">
                <a:solidFill>
                  <a:srgbClr val="2CEEEB"/>
                </a:solidFill>
                <a:latin typeface="Monaco" pitchFamily="2" charset="77"/>
              </a:rPr>
              <a:t>enable_testing</a:t>
            </a:r>
            <a:r>
              <a:rPr lang="en-US" sz="2000" dirty="0">
                <a:solidFill>
                  <a:srgbClr val="F2F2F2"/>
                </a:solidFill>
                <a:latin typeface="Monaco" pitchFamily="2" charset="77"/>
              </a:rPr>
              <a:t>()</a:t>
            </a:r>
          </a:p>
          <a:p>
            <a:endParaRPr lang="en-US" sz="2000" dirty="0">
              <a:solidFill>
                <a:srgbClr val="2CEEEB"/>
              </a:solidFill>
              <a:latin typeface="Monaco" pitchFamily="2" charset="77"/>
            </a:endParaRP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a:t>
            </a:r>
            <a:r>
              <a:rPr lang="en-US" sz="2000" dirty="0" err="1">
                <a:solidFill>
                  <a:srgbClr val="F2F2F2"/>
                </a:solidFill>
                <a:latin typeface="Monaco" pitchFamily="2" charset="77"/>
              </a:rPr>
              <a:t>ftcs</a:t>
            </a:r>
            <a:r>
              <a:rPr lang="en-US" sz="2000" dirty="0">
                <a:solidFill>
                  <a:srgbClr val="F2F2F2"/>
                </a:solidFill>
                <a:latin typeface="Monaco" pitchFamily="2" charset="77"/>
              </a:rPr>
              <a:t>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a:t>
            </a:r>
            <a:r>
              <a:rPr lang="en-US" sz="2000" dirty="0" err="1">
                <a:solidFill>
                  <a:srgbClr val="F2F2F2"/>
                </a:solidFill>
                <a:latin typeface="Monaco" pitchFamily="2" charset="77"/>
              </a:rPr>
              <a:t>ftcs</a:t>
            </a:r>
            <a:r>
              <a:rPr lang="en-US" sz="2000" dirty="0">
                <a:solidFill>
                  <a:srgbClr val="F2F2F2"/>
                </a:solidFill>
                <a:latin typeface="Monaco" pitchFamily="2" charset="77"/>
              </a:rPr>
              <a:t>)</a:t>
            </a: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upwind15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upwind15)</a:t>
            </a:r>
          </a:p>
        </p:txBody>
      </p:sp>
      <p:sp>
        <p:nvSpPr>
          <p:cNvPr id="24" name="Content Placeholder 2">
            <a:extLst>
              <a:ext uri="{FF2B5EF4-FFF2-40B4-BE49-F238E27FC236}">
                <a16:creationId xmlns:a16="http://schemas.microsoft.com/office/drawing/2014/main" id="{FD77488F-3837-4845-9522-439E59D52547}"/>
              </a:ext>
            </a:extLst>
          </p:cNvPr>
          <p:cNvSpPr>
            <a:spLocks noGrp="1"/>
          </p:cNvSpPr>
          <p:nvPr>
            <p:ph idx="1"/>
          </p:nvPr>
        </p:nvSpPr>
        <p:spPr>
          <a:xfrm>
            <a:off x="678132" y="2262996"/>
            <a:ext cx="8085900" cy="560193"/>
          </a:xfrm>
        </p:spPr>
        <p:txBody>
          <a:bodyPr/>
          <a:lstStyle/>
          <a:p>
            <a:r>
              <a:rPr lang="en-US" dirty="0"/>
              <a:t>Create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dirty="0"/>
              <a:t>Add test for new kernel</a:t>
            </a:r>
          </a:p>
          <a:p>
            <a:r>
              <a:rPr lang="en-US" dirty="0"/>
              <a:t>Optionally add test for existing kernel</a:t>
            </a:r>
          </a:p>
        </p:txBody>
      </p:sp>
      <p:sp>
        <p:nvSpPr>
          <p:cNvPr id="25" name="Rectangle 24">
            <a:extLst>
              <a:ext uri="{FF2B5EF4-FFF2-40B4-BE49-F238E27FC236}">
                <a16:creationId xmlns:a16="http://schemas.microsoft.com/office/drawing/2014/main" id="{5D98DE7D-D0FC-D04A-81DD-33265A6DB68E}"/>
              </a:ext>
            </a:extLst>
          </p:cNvPr>
          <p:cNvSpPr/>
          <p:nvPr/>
        </p:nvSpPr>
        <p:spPr>
          <a:xfrm>
            <a:off x="567606" y="5537150"/>
            <a:ext cx="7260212"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hlinkClick r:id="rId3"/>
              </a:rPr>
              <a:t>https://cmake.org/cmake/help/latest/command/add_test.html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6739230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a:t>
            </a:r>
            <a:r>
              <a:rPr lang="en-US" dirty="0" err="1"/>
              <a:t>cmake</a:t>
            </a:r>
            <a:r>
              <a:rPr lang="en-US" dirty="0"/>
              <a:t> to enable tests</a:t>
            </a:r>
          </a:p>
        </p:txBody>
      </p:sp>
      <p:sp>
        <p:nvSpPr>
          <p:cNvPr id="9" name="Rectangle 8">
            <a:extLst>
              <a:ext uri="{FF2B5EF4-FFF2-40B4-BE49-F238E27FC236}">
                <a16:creationId xmlns:a16="http://schemas.microsoft.com/office/drawing/2014/main" id="{1006434A-0222-5643-8057-D12E2DDA8E3D}"/>
              </a:ext>
            </a:extLst>
          </p:cNvPr>
          <p:cNvSpPr/>
          <p:nvPr/>
        </p:nvSpPr>
        <p:spPr>
          <a:xfrm>
            <a:off x="567605" y="967236"/>
            <a:ext cx="10779577"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cd ..</a:t>
            </a:r>
          </a:p>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cmake</a:t>
            </a:r>
            <a:r>
              <a:rPr lang="en-US" sz="2000" dirty="0">
                <a:solidFill>
                  <a:schemeClr val="bg1">
                    <a:lumMod val="95000"/>
                  </a:schemeClr>
                </a:solidFill>
                <a:latin typeface="Monaco" pitchFamily="2" charset="77"/>
              </a:rPr>
              <a:t> -DBUILD_TESTS=ON .</a:t>
            </a: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535517"/>
            <a:ext cx="10779577" cy="3970318"/>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.........................***Failed    0.01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50% tests passed, </a:t>
            </a:r>
            <a:r>
              <a:rPr lang="en-US" dirty="0">
                <a:solidFill>
                  <a:srgbClr val="FF0000"/>
                </a:solidFill>
                <a:latin typeface="Monaco" pitchFamily="2" charset="77"/>
              </a:rPr>
              <a:t>1 tests failed</a:t>
            </a:r>
            <a:r>
              <a:rPr lang="en-US" dirty="0">
                <a:solidFill>
                  <a:schemeClr val="bg1">
                    <a:lumMod val="95000"/>
                  </a:schemeClr>
                </a:solidFill>
                <a:latin typeface="Monaco" pitchFamily="2" charset="77"/>
              </a:rPr>
              <a:t>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0.25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The following tests FAILED:</a:t>
            </a:r>
          </a:p>
          <a:p>
            <a:r>
              <a:rPr lang="en-US" dirty="0">
                <a:solidFill>
                  <a:schemeClr val="bg1">
                    <a:lumMod val="95000"/>
                  </a:schemeClr>
                </a:solidFill>
                <a:latin typeface="Monaco" pitchFamily="2" charset="77"/>
              </a:rPr>
              <a:t>	  </a:t>
            </a:r>
            <a:r>
              <a:rPr lang="en-US" dirty="0">
                <a:solidFill>
                  <a:srgbClr val="FF0000"/>
                </a:solidFill>
                <a:latin typeface="Monaco" pitchFamily="2" charset="77"/>
              </a:rPr>
              <a:t>2 - upwind15 (Failed)</a:t>
            </a:r>
          </a:p>
          <a:p>
            <a:r>
              <a:rPr lang="en-US" dirty="0">
                <a:solidFill>
                  <a:schemeClr val="bg1">
                    <a:lumMod val="95000"/>
                  </a:schemeClr>
                </a:solidFill>
                <a:latin typeface="Monaco" pitchFamily="2" charset="77"/>
              </a:rPr>
              <a:t>Errors while running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678132" y="2072390"/>
            <a:ext cx="8085900" cy="560193"/>
          </a:xfrm>
        </p:spPr>
        <p:txBody>
          <a:bodyPr/>
          <a:lstStyle/>
          <a:p>
            <a:r>
              <a:rPr lang="en-US" dirty="0"/>
              <a:t>Run tests</a:t>
            </a:r>
          </a:p>
        </p:txBody>
      </p:sp>
    </p:spTree>
    <p:extLst>
      <p:ext uri="{BB962C8B-B14F-4D97-AF65-F5344CB8AC3E}">
        <p14:creationId xmlns:p14="http://schemas.microsoft.com/office/powerpoint/2010/main" val="3724092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make test succeed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2361779"/>
            <a:ext cx="11372472" cy="1569660"/>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68 </a:t>
            </a:r>
          </a:p>
          <a:p>
            <a:r>
              <a:rPr lang="en-US" sz="1600" dirty="0">
                <a:solidFill>
                  <a:schemeClr val="bg1">
                    <a:lumMod val="95000"/>
                  </a:schemeClr>
                </a:solidFill>
                <a:latin typeface="Monaco" pitchFamily="2" charset="77"/>
              </a:rPr>
              <a:t> 69 extern bool</a:t>
            </a:r>
          </a:p>
          <a:p>
            <a:r>
              <a:rPr lang="en-US" sz="1600" dirty="0">
                <a:solidFill>
                  <a:schemeClr val="bg1">
                    <a:lumMod val="95000"/>
                  </a:schemeClr>
                </a:solidFill>
                <a:latin typeface="Monaco" pitchFamily="2" charset="77"/>
              </a:rPr>
              <a:t> 70 update_solution_upwind15(int n,</a:t>
            </a:r>
          </a:p>
          <a:p>
            <a:r>
              <a:rPr lang="en-US" sz="1600" dirty="0">
                <a:solidFill>
                  <a:schemeClr val="bg1">
                    <a:lumMod val="95000"/>
                  </a:schemeClr>
                </a:solidFill>
                <a:latin typeface="Monaco" pitchFamily="2" charset="77"/>
              </a:rPr>
              <a:t> 71     Double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Double const *last,</a:t>
            </a:r>
          </a:p>
          <a:p>
            <a:r>
              <a:rPr lang="en-US" sz="1600" dirty="0">
                <a:solidFill>
                  <a:schemeClr val="bg1">
                    <a:lumMod val="95000"/>
                  </a:schemeClr>
                </a:solidFill>
                <a:latin typeface="Monaco" pitchFamily="2" charset="77"/>
              </a:rPr>
              <a:t> 72     Double alpha, Double dx, Double dt,</a:t>
            </a:r>
          </a:p>
          <a:p>
            <a:r>
              <a:rPr lang="en-US" sz="1600" dirty="0">
                <a:solidFill>
                  <a:schemeClr val="bg1">
                    <a:lumMod val="95000"/>
                  </a:schemeClr>
                </a:solidFill>
                <a:latin typeface="Monaco" pitchFamily="2" charset="77"/>
              </a:rPr>
              <a:t> 73     Double bc_0, Double bc_1);</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4" y="1463033"/>
            <a:ext cx="8085900" cy="560193"/>
          </a:xfrm>
        </p:spPr>
        <p:txBody>
          <a:bodyPr/>
          <a:lstStyle/>
          <a:p>
            <a:r>
              <a:rPr lang="en-US" dirty="0"/>
              <a:t>Edit</a:t>
            </a:r>
            <a:r>
              <a:rPr lang="en-US" dirty="0">
                <a:solidFill>
                  <a:schemeClr val="tx2"/>
                </a:solidFill>
                <a:latin typeface="Menlo" panose="020B0609030804020204" pitchFamily="49" charset="0"/>
                <a:ea typeface="Menlo" panose="020B0609030804020204" pitchFamily="49" charset="0"/>
                <a:cs typeface="Menlo" panose="020B0609030804020204" pitchFamily="49" charset="0"/>
              </a:rPr>
              <a:t>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heat.C</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sz="2400" dirty="0"/>
              <a:t>Add prototype</a:t>
            </a:r>
          </a:p>
          <a:p>
            <a:endParaRPr lang="en-US" dirty="0"/>
          </a:p>
          <a:p>
            <a:endParaRPr lang="en-US" dirty="0"/>
          </a:p>
          <a:p>
            <a:endParaRPr lang="en-US" dirty="0"/>
          </a:p>
          <a:p>
            <a:r>
              <a:rPr lang="en-US" dirty="0"/>
              <a:t>Modify assertion</a:t>
            </a:r>
          </a:p>
          <a:p>
            <a:endParaRPr lang="en-US" dirty="0"/>
          </a:p>
          <a:p>
            <a:r>
              <a:rPr lang="en-US" dirty="0"/>
              <a:t>Call kernel</a:t>
            </a:r>
          </a:p>
        </p:txBody>
      </p:sp>
      <p:sp>
        <p:nvSpPr>
          <p:cNvPr id="6" name="Rectangle 5">
            <a:extLst>
              <a:ext uri="{FF2B5EF4-FFF2-40B4-BE49-F238E27FC236}">
                <a16:creationId xmlns:a16="http://schemas.microsoft.com/office/drawing/2014/main" id="{E1EA1ABB-89C7-FC48-A7EB-96299CEBCCBB}"/>
              </a:ext>
            </a:extLst>
          </p:cNvPr>
          <p:cNvSpPr/>
          <p:nvPr/>
        </p:nvSpPr>
        <p:spPr>
          <a:xfrm>
            <a:off x="567604" y="4496221"/>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91     assert(</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 4)==0 || </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 8)==0);</a:t>
            </a:r>
          </a:p>
        </p:txBody>
      </p:sp>
      <p:sp>
        <p:nvSpPr>
          <p:cNvPr id="7" name="Rectangle 6">
            <a:extLst>
              <a:ext uri="{FF2B5EF4-FFF2-40B4-BE49-F238E27FC236}">
                <a16:creationId xmlns:a16="http://schemas.microsoft.com/office/drawing/2014/main" id="{77003708-AC95-B74A-86FC-D6E9145E1EAC}"/>
              </a:ext>
            </a:extLst>
          </p:cNvPr>
          <p:cNvSpPr/>
          <p:nvPr/>
        </p:nvSpPr>
        <p:spPr>
          <a:xfrm>
            <a:off x="567605" y="5439655"/>
            <a:ext cx="11372473" cy="1077218"/>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133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a:t>
            </a:r>
          </a:p>
          <a:p>
            <a:r>
              <a:rPr lang="en-US" sz="1600" dirty="0">
                <a:solidFill>
                  <a:schemeClr val="bg1">
                    <a:lumMod val="95000"/>
                  </a:schemeClr>
                </a:solidFill>
                <a:latin typeface="Monaco" pitchFamily="2" charset="77"/>
              </a:rPr>
              <a:t>134         return </a:t>
            </a:r>
            <a:r>
              <a:rPr lang="en-US" sz="1600" dirty="0" err="1">
                <a:solidFill>
                  <a:schemeClr val="bg1">
                    <a:lumMod val="95000"/>
                  </a:schemeClr>
                </a:solidFill>
                <a:latin typeface="Monaco" pitchFamily="2" charset="77"/>
              </a:rPr>
              <a:t>update_solution_ftcs</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a:p>
            <a:r>
              <a:rPr lang="en-US" sz="1600" dirty="0">
                <a:solidFill>
                  <a:schemeClr val="bg1">
                    <a:lumMod val="95000"/>
                  </a:schemeClr>
                </a:solidFill>
                <a:latin typeface="Monaco" pitchFamily="2" charset="77"/>
              </a:rPr>
              <a:t>135     else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a:t>
            </a:r>
          </a:p>
          <a:p>
            <a:r>
              <a:rPr lang="en-US" sz="1600" dirty="0">
                <a:solidFill>
                  <a:schemeClr val="bg1">
                    <a:lumMod val="95000"/>
                  </a:schemeClr>
                </a:solidFill>
                <a:latin typeface="Monaco" pitchFamily="2" charset="77"/>
              </a:rPr>
              <a:t>136         return update_solution_upwind15(</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p:txBody>
      </p:sp>
      <p:sp>
        <p:nvSpPr>
          <p:cNvPr id="10" name="Rectangle 9">
            <a:extLst>
              <a:ext uri="{FF2B5EF4-FFF2-40B4-BE49-F238E27FC236}">
                <a16:creationId xmlns:a16="http://schemas.microsoft.com/office/drawing/2014/main" id="{7A74F6A1-7398-8C48-87BB-5F4C7CED562D}"/>
              </a:ext>
            </a:extLst>
          </p:cNvPr>
          <p:cNvSpPr/>
          <p:nvPr/>
        </p:nvSpPr>
        <p:spPr>
          <a:xfrm>
            <a:off x="567605" y="1026374"/>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cd ..</a:t>
            </a:r>
          </a:p>
        </p:txBody>
      </p:sp>
    </p:spTree>
    <p:extLst>
      <p:ext uri="{BB962C8B-B14F-4D97-AF65-F5344CB8AC3E}">
        <p14:creationId xmlns:p14="http://schemas.microsoft.com/office/powerpoint/2010/main" val="36969835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build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1495505"/>
            <a:ext cx="11372472" cy="1754326"/>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8 </a:t>
            </a:r>
            <a:r>
              <a:rPr lang="en-US" dirty="0" err="1">
                <a:solidFill>
                  <a:schemeClr val="bg1">
                    <a:lumMod val="95000"/>
                  </a:schemeClr>
                </a:solidFill>
                <a:latin typeface="Monaco" pitchFamily="2" charset="77"/>
              </a:rPr>
              <a:t>add_executable</a:t>
            </a:r>
            <a:r>
              <a:rPr lang="en-US" dirty="0">
                <a:solidFill>
                  <a:schemeClr val="bg1">
                    <a:lumMod val="95000"/>
                  </a:schemeClr>
                </a:solidFill>
                <a:latin typeface="Monaco" pitchFamily="2" charset="77"/>
              </a:rPr>
              <a:t>(heat </a:t>
            </a:r>
            <a:r>
              <a:rPr lang="en-US" dirty="0" err="1">
                <a:solidFill>
                  <a:schemeClr val="bg1">
                    <a:lumMod val="95000"/>
                  </a:schemeClr>
                </a:solidFill>
                <a:latin typeface="Monaco" pitchFamily="2" charset="77"/>
              </a:rPr>
              <a:t>args.C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9                     </a:t>
            </a:r>
            <a:r>
              <a:rPr lang="en-US" dirty="0" err="1">
                <a:solidFill>
                  <a:schemeClr val="bg1">
                    <a:lumMod val="95000"/>
                  </a:schemeClr>
                </a:solidFill>
                <a:latin typeface="Monaco" pitchFamily="2" charset="77"/>
              </a:rPr>
              <a:t>exact.C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10                     </a:t>
            </a:r>
            <a:r>
              <a:rPr lang="en-US" dirty="0" err="1">
                <a:solidFill>
                  <a:schemeClr val="bg1">
                    <a:lumMod val="95000"/>
                  </a:schemeClr>
                </a:solidFill>
                <a:latin typeface="Monaco" pitchFamily="2" charset="77"/>
              </a:rPr>
              <a:t>heat.C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11                     upwind15.C  </a:t>
            </a:r>
            <a:r>
              <a:rPr lang="en-US" dirty="0">
                <a:solidFill>
                  <a:srgbClr val="00FA00"/>
                </a:solidFill>
                <a:latin typeface="Monaco" pitchFamily="2" charset="77"/>
              </a:rPr>
              <a:t>&lt;&lt;&lt; Add new kernel</a:t>
            </a:r>
          </a:p>
          <a:p>
            <a:r>
              <a:rPr lang="en-US" dirty="0">
                <a:solidFill>
                  <a:schemeClr val="bg1">
                    <a:lumMod val="95000"/>
                  </a:schemeClr>
                </a:solidFill>
                <a:latin typeface="Monaco" pitchFamily="2" charset="77"/>
              </a:rPr>
              <a:t> 12                     </a:t>
            </a:r>
            <a:r>
              <a:rPr lang="en-US" dirty="0" err="1">
                <a:solidFill>
                  <a:schemeClr val="bg1">
                    <a:lumMod val="95000"/>
                  </a:schemeClr>
                </a:solidFill>
                <a:latin typeface="Monaco" pitchFamily="2" charset="77"/>
              </a:rPr>
              <a:t>ftcs.C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13                     </a:t>
            </a:r>
            <a:r>
              <a:rPr lang="en-US" dirty="0" err="1">
                <a:solidFill>
                  <a:schemeClr val="bg1">
                    <a:lumMod val="95000"/>
                  </a:schemeClr>
                </a:solidFill>
                <a:latin typeface="Monaco" pitchFamily="2" charset="77"/>
              </a:rPr>
              <a:t>utils.C</a:t>
            </a:r>
            <a:r>
              <a:rPr lang="en-US" dirty="0">
                <a:solidFill>
                  <a:schemeClr val="bg1">
                    <a:lumMod val="95000"/>
                  </a:schemeClr>
                </a:solidFill>
                <a:latin typeface="Monaco" pitchFamily="2" charset="77"/>
              </a:rPr>
              <a:t>)</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sp>
        <p:nvSpPr>
          <p:cNvPr id="9" name="Rectangle 8">
            <a:extLst>
              <a:ext uri="{FF2B5EF4-FFF2-40B4-BE49-F238E27FC236}">
                <a16:creationId xmlns:a16="http://schemas.microsoft.com/office/drawing/2014/main" id="{73D40ADC-A19D-E141-8A3D-3EE046B0F236}"/>
              </a:ext>
            </a:extLst>
          </p:cNvPr>
          <p:cNvSpPr/>
          <p:nvPr/>
        </p:nvSpPr>
        <p:spPr>
          <a:xfrm>
            <a:off x="567605" y="3774417"/>
            <a:ext cx="11372472"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make</a:t>
            </a:r>
          </a:p>
          <a:p>
            <a:r>
              <a:rPr lang="en-US" dirty="0">
                <a:solidFill>
                  <a:schemeClr val="bg1">
                    <a:lumMod val="95000"/>
                  </a:schemeClr>
                </a:solidFill>
                <a:latin typeface="Monaco" pitchFamily="2" charset="77"/>
              </a:rPr>
              <a:t>-- Configuring done</a:t>
            </a:r>
          </a:p>
          <a:p>
            <a:r>
              <a:rPr lang="en-US" dirty="0">
                <a:solidFill>
                  <a:schemeClr val="bg1">
                    <a:lumMod val="95000"/>
                  </a:schemeClr>
                </a:solidFill>
                <a:latin typeface="Monaco" pitchFamily="2" charset="77"/>
              </a:rPr>
              <a:t>-- Generating done</a:t>
            </a:r>
          </a:p>
          <a:p>
            <a:r>
              <a:rPr lang="en-US" dirty="0">
                <a:solidFill>
                  <a:schemeClr val="bg1">
                    <a:lumMod val="95000"/>
                  </a:schemeClr>
                </a:solidFill>
                <a:latin typeface="Monaco" pitchFamily="2" charset="77"/>
              </a:rPr>
              <a:t>-- Build files have been written to: /home/tutorial/hello-numerical-world</a:t>
            </a:r>
          </a:p>
          <a:p>
            <a:r>
              <a:rPr lang="en-US" dirty="0">
                <a:solidFill>
                  <a:schemeClr val="bg1">
                    <a:lumMod val="95000"/>
                  </a:schemeClr>
                </a:solidFill>
                <a:latin typeface="Monaco" pitchFamily="2" charset="77"/>
              </a:rPr>
              <a:t>Scanning dependencies of target heat</a:t>
            </a:r>
          </a:p>
          <a:p>
            <a:r>
              <a:rPr lang="en-US" dirty="0">
                <a:solidFill>
                  <a:schemeClr val="bg1">
                    <a:lumMod val="95000"/>
                  </a:schemeClr>
                </a:solidFill>
                <a:latin typeface="Monaco" pitchFamily="2" charset="77"/>
              </a:rPr>
              <a:t>[ 14%]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heat.C.o</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[ 28%]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/upwind15.C.o</a:t>
            </a:r>
          </a:p>
          <a:p>
            <a:r>
              <a:rPr lang="en-US" dirty="0">
                <a:solidFill>
                  <a:schemeClr val="bg1">
                    <a:lumMod val="95000"/>
                  </a:schemeClr>
                </a:solidFill>
                <a:latin typeface="Monaco" pitchFamily="2" charset="77"/>
              </a:rPr>
              <a:t>[ 42%] Linking CXX executable heat</a:t>
            </a:r>
          </a:p>
          <a:p>
            <a:r>
              <a:rPr lang="en-US" dirty="0">
                <a:solidFill>
                  <a:schemeClr val="bg1">
                    <a:lumMod val="95000"/>
                  </a:schemeClr>
                </a:solidFill>
                <a:latin typeface="Monaco" pitchFamily="2" charset="77"/>
              </a:rPr>
              <a:t>[100%] Built target heat</a:t>
            </a:r>
          </a:p>
        </p:txBody>
      </p:sp>
      <p:sp>
        <p:nvSpPr>
          <p:cNvPr id="10" name="Content Placeholder 2">
            <a:extLst>
              <a:ext uri="{FF2B5EF4-FFF2-40B4-BE49-F238E27FC236}">
                <a16:creationId xmlns:a16="http://schemas.microsoft.com/office/drawing/2014/main" id="{A4C33CC9-1DD0-A548-9169-63AAF7C1BE33}"/>
              </a:ext>
            </a:extLst>
          </p:cNvPr>
          <p:cNvSpPr txBox="1">
            <a:spLocks/>
          </p:cNvSpPr>
          <p:nvPr/>
        </p:nvSpPr>
        <p:spPr bwMode="auto">
          <a:xfrm>
            <a:off x="567605" y="3394852"/>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Re-build executable</a:t>
            </a:r>
            <a:endParaRPr lang="en-US" sz="2000" dirty="0">
              <a:latin typeface="Monaco" pitchFamily="2" charset="77"/>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16857053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450592" y="1163917"/>
            <a:ext cx="10779577" cy="3139321"/>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cd tests</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   Passed    0.03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100% tests passed, 0 tests failed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0.13 sec</a:t>
            </a:r>
          </a:p>
        </p:txBody>
      </p:sp>
      <p:sp>
        <p:nvSpPr>
          <p:cNvPr id="10" name="Content Placeholder 2">
            <a:extLst>
              <a:ext uri="{FF2B5EF4-FFF2-40B4-BE49-F238E27FC236}">
                <a16:creationId xmlns:a16="http://schemas.microsoft.com/office/drawing/2014/main" id="{59ACEBFE-8291-A840-B5BA-B40DD979A5CF}"/>
              </a:ext>
            </a:extLst>
          </p:cNvPr>
          <p:cNvSpPr txBox="1">
            <a:spLocks/>
          </p:cNvSpPr>
          <p:nvPr/>
        </p:nvSpPr>
        <p:spPr bwMode="auto">
          <a:xfrm>
            <a:off x="450592" y="4641761"/>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Succeeded!</a:t>
            </a:r>
          </a:p>
          <a:p>
            <a:r>
              <a:rPr lang="en-US" dirty="0">
                <a:latin typeface="+mn-lt"/>
                <a:ea typeface="Menlo" panose="020B0609030804020204" pitchFamily="49" charset="0"/>
                <a:cs typeface="Menlo" panose="020B0609030804020204" pitchFamily="49" charset="0"/>
              </a:rPr>
              <a:t>This is all there is to start to use test driven development</a:t>
            </a: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21862719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Add another kernel</a:t>
            </a:r>
          </a:p>
          <a:p>
            <a:pPr lvl="1"/>
            <a:r>
              <a:rPr lang="en-US" sz="2400" dirty="0" err="1">
                <a:latin typeface="Monaco" pitchFamily="2" charset="77"/>
              </a:rPr>
              <a:t>crankn.C</a:t>
            </a:r>
            <a:endParaRPr lang="en-US" sz="2400" dirty="0">
              <a:latin typeface="Monaco" pitchFamily="2" charset="77"/>
            </a:endParaRPr>
          </a:p>
          <a:p>
            <a:pPr lvl="1"/>
            <a:r>
              <a:rPr lang="en-US" sz="2400" dirty="0"/>
              <a:t>Note: requires an extra initialization step!</a:t>
            </a:r>
          </a:p>
          <a:p>
            <a:r>
              <a:rPr lang="en-US" sz="2800" dirty="0"/>
              <a:t>Reproduce these testing strategies on another repository</a:t>
            </a:r>
            <a:endParaRPr lang="en-US" sz="2800" i="1" dirty="0"/>
          </a:p>
          <a:p>
            <a:pPr lvl="1"/>
            <a:r>
              <a:rPr lang="en-US" sz="2400" dirty="0"/>
              <a:t>https://</a:t>
            </a:r>
            <a:r>
              <a:rPr lang="en-US" sz="2400" dirty="0" err="1"/>
              <a:t>github.com</a:t>
            </a:r>
            <a:r>
              <a:rPr lang="en-US" sz="2400" dirty="0"/>
              <a:t>/</a:t>
            </a:r>
            <a:r>
              <a:rPr lang="en-US" sz="2400" dirty="0" err="1"/>
              <a:t>frobnitzem</a:t>
            </a:r>
            <a:r>
              <a:rPr lang="en-US" sz="2400" dirty="0"/>
              <a:t>/simple-</a:t>
            </a:r>
            <a:r>
              <a:rPr lang="en-US" sz="2400" dirty="0" err="1"/>
              <a:t>heateq</a:t>
            </a:r>
            <a:r>
              <a:rPr lang="en-US" sz="2400" dirty="0"/>
              <a:t> (same problem, different design)</a:t>
            </a:r>
            <a:endParaRPr lang="en-US" sz="2800" dirty="0"/>
          </a:p>
          <a:p>
            <a:r>
              <a:rPr lang="en-US" sz="2800" dirty="0"/>
              <a:t>Brainstorm some simple tests you could add to your own project</a:t>
            </a:r>
          </a:p>
          <a:p>
            <a:pPr lvl="1"/>
            <a:r>
              <a:rPr lang="en-US" sz="2400" dirty="0"/>
              <a:t>checks you've run manually</a:t>
            </a:r>
          </a:p>
          <a:p>
            <a:pPr lvl="1"/>
            <a:r>
              <a:rPr lang="en-US" sz="2400" dirty="0"/>
              <a:t>difficult-to-setup and reproduce cases that could be automated</a:t>
            </a:r>
          </a:p>
          <a:p>
            <a:r>
              <a:rPr lang="en-US" sz="2800" dirty="0"/>
              <a:t>Add some "blank tests" to your project</a:t>
            </a:r>
          </a:p>
          <a:p>
            <a:pPr lvl="1"/>
            <a:r>
              <a:rPr lang="en-US" sz="2400" dirty="0"/>
              <a:t>reduces the barrier to increased testing</a:t>
            </a:r>
          </a:p>
          <a:p>
            <a:pPr lvl="1"/>
            <a:r>
              <a:rPr lang="en-US" sz="2400" dirty="0"/>
              <a:t>What would make reporting on your build / run status better/simpler/more accessible?</a:t>
            </a:r>
          </a:p>
        </p:txBody>
      </p:sp>
    </p:spTree>
    <p:extLst>
      <p:ext uri="{BB962C8B-B14F-4D97-AF65-F5344CB8AC3E}">
        <p14:creationId xmlns:p14="http://schemas.microsoft.com/office/powerpoint/2010/main" val="3690037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5FC6-9BE5-A64A-85CC-80B7C30CD013}"/>
              </a:ext>
            </a:extLst>
          </p:cNvPr>
          <p:cNvSpPr>
            <a:spLocks noGrp="1"/>
          </p:cNvSpPr>
          <p:nvPr>
            <p:ph type="title"/>
          </p:nvPr>
        </p:nvSpPr>
        <p:spPr/>
        <p:txBody>
          <a:bodyPr/>
          <a:lstStyle/>
          <a:p>
            <a:r>
              <a:rPr lang="en-US" dirty="0"/>
              <a:t>Software Testing - Outline</a:t>
            </a:r>
          </a:p>
        </p:txBody>
      </p:sp>
      <p:sp>
        <p:nvSpPr>
          <p:cNvPr id="3" name="Content Placeholder 2">
            <a:extLst>
              <a:ext uri="{FF2B5EF4-FFF2-40B4-BE49-F238E27FC236}">
                <a16:creationId xmlns:a16="http://schemas.microsoft.com/office/drawing/2014/main" id="{CA6A7DA5-CF04-C84F-BD87-CDCE99ED7AC9}"/>
              </a:ext>
            </a:extLst>
          </p:cNvPr>
          <p:cNvSpPr>
            <a:spLocks noGrp="1"/>
          </p:cNvSpPr>
          <p:nvPr>
            <p:ph idx="1"/>
          </p:nvPr>
        </p:nvSpPr>
        <p:spPr>
          <a:xfrm>
            <a:off x="952821" y="1494749"/>
            <a:ext cx="10561677" cy="4601656"/>
          </a:xfrm>
        </p:spPr>
        <p:txBody>
          <a:bodyPr/>
          <a:lstStyle/>
          <a:p>
            <a:r>
              <a:rPr lang="en-US" dirty="0"/>
              <a:t>What is testing?</a:t>
            </a:r>
          </a:p>
          <a:p>
            <a:r>
              <a:rPr lang="en-US" dirty="0"/>
              <a:t>Challenges of testing</a:t>
            </a:r>
          </a:p>
          <a:p>
            <a:r>
              <a:rPr lang="en-US" dirty="0"/>
              <a:t>Simple Examples</a:t>
            </a:r>
          </a:p>
          <a:p>
            <a:endParaRPr lang="en-US" dirty="0"/>
          </a:p>
          <a:p>
            <a:r>
              <a:rPr lang="en-US" dirty="0"/>
              <a:t>Walk Through Testing Example</a:t>
            </a:r>
          </a:p>
          <a:p>
            <a:pPr marL="0" indent="0">
              <a:buNone/>
            </a:pPr>
            <a:endParaRPr lang="en-US" sz="1200" dirty="0"/>
          </a:p>
          <a:p>
            <a:pPr marL="0" indent="0">
              <a:buNone/>
            </a:pPr>
            <a:endParaRPr lang="en-US" dirty="0"/>
          </a:p>
        </p:txBody>
      </p:sp>
      <p:sp>
        <p:nvSpPr>
          <p:cNvPr id="4" name="Title 1">
            <a:extLst>
              <a:ext uri="{FF2B5EF4-FFF2-40B4-BE49-F238E27FC236}">
                <a16:creationId xmlns:a16="http://schemas.microsoft.com/office/drawing/2014/main" id="{5B295F77-083D-B34C-BF27-13E056BC52E7}"/>
              </a:ext>
            </a:extLst>
          </p:cNvPr>
          <p:cNvSpPr txBox="1">
            <a:spLocks/>
          </p:cNvSpPr>
          <p:nvPr/>
        </p:nvSpPr>
        <p:spPr bwMode="auto">
          <a:xfrm>
            <a:off x="365760" y="1033025"/>
            <a:ext cx="3887892"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Introduction</a:t>
            </a:r>
          </a:p>
        </p:txBody>
      </p:sp>
      <p:sp>
        <p:nvSpPr>
          <p:cNvPr id="6" name="Title 1">
            <a:extLst>
              <a:ext uri="{FF2B5EF4-FFF2-40B4-BE49-F238E27FC236}">
                <a16:creationId xmlns:a16="http://schemas.microsoft.com/office/drawing/2014/main" id="{19B241B1-8031-FC44-9F32-DAED37F39BAA}"/>
              </a:ext>
            </a:extLst>
          </p:cNvPr>
          <p:cNvSpPr txBox="1">
            <a:spLocks/>
          </p:cNvSpPr>
          <p:nvPr/>
        </p:nvSpPr>
        <p:spPr bwMode="auto">
          <a:xfrm>
            <a:off x="365760" y="3006165"/>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Examples</a:t>
            </a:r>
          </a:p>
        </p:txBody>
      </p:sp>
    </p:spTree>
    <p:extLst>
      <p:ext uri="{BB962C8B-B14F-4D97-AF65-F5344CB8AC3E}">
        <p14:creationId xmlns:p14="http://schemas.microsoft.com/office/powerpoint/2010/main" val="42521543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9780131177055</a:t>
            </a: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4C33BE-BAA5-472B-B745-4FECD70E6807}"/>
              </a:ext>
            </a:extLst>
          </p:cNvPr>
          <p:cNvSpPr>
            <a:spLocks noGrp="1"/>
          </p:cNvSpPr>
          <p:nvPr>
            <p:ph type="title"/>
          </p:nvPr>
        </p:nvSpPr>
        <p:spPr/>
        <p:txBody>
          <a:bodyPr/>
          <a:lstStyle/>
          <a:p>
            <a:r>
              <a:rPr lang="en-US" dirty="0"/>
              <a:t>General Categories of Testing</a:t>
            </a:r>
          </a:p>
        </p:txBody>
      </p:sp>
      <p:sp>
        <p:nvSpPr>
          <p:cNvPr id="8" name="Content Placeholder 7">
            <a:extLst>
              <a:ext uri="{FF2B5EF4-FFF2-40B4-BE49-F238E27FC236}">
                <a16:creationId xmlns:a16="http://schemas.microsoft.com/office/drawing/2014/main" id="{0C9AC005-FC04-4E65-A7E0-959BACEA39EA}"/>
              </a:ext>
            </a:extLst>
          </p:cNvPr>
          <p:cNvSpPr>
            <a:spLocks noGrp="1"/>
          </p:cNvSpPr>
          <p:nvPr>
            <p:ph sz="half" idx="2"/>
          </p:nvPr>
        </p:nvSpPr>
        <p:spPr>
          <a:xfrm>
            <a:off x="457200" y="1246860"/>
            <a:ext cx="5588582" cy="3373229"/>
          </a:xfrm>
          <a:ln>
            <a:noFill/>
          </a:ln>
        </p:spPr>
        <p:txBody>
          <a:bodyPr/>
          <a:lstStyle/>
          <a:p>
            <a:r>
              <a:rPr lang="en-US" dirty="0"/>
              <a:t>Development tests</a:t>
            </a:r>
          </a:p>
          <a:p>
            <a:pPr lvl="1">
              <a:spcBef>
                <a:spcPts val="200"/>
              </a:spcBef>
            </a:pPr>
            <a:r>
              <a:rPr lang="en-US" dirty="0"/>
              <a:t>Tests run to protect stability while making changes to the code</a:t>
            </a:r>
          </a:p>
          <a:p>
            <a:pPr lvl="1">
              <a:spcBef>
                <a:spcPts val="200"/>
              </a:spcBef>
            </a:pPr>
            <a:r>
              <a:rPr lang="en-US" dirty="0"/>
              <a:t>Can include: unit, functional, integration, system, regression, verification, performance, etc.</a:t>
            </a:r>
          </a:p>
          <a:p>
            <a:r>
              <a:rPr lang="en-US" dirty="0"/>
              <a:t>Post-installation “smoke” tests</a:t>
            </a:r>
          </a:p>
          <a:p>
            <a:pPr lvl="1">
              <a:spcBef>
                <a:spcPts val="200"/>
              </a:spcBef>
            </a:pPr>
            <a:r>
              <a:rPr lang="en-US" dirty="0"/>
              <a:t>Simple tests to ensure the build/install process has succeeded</a:t>
            </a:r>
          </a:p>
          <a:p>
            <a:pPr lvl="1">
              <a:spcBef>
                <a:spcPts val="200"/>
              </a:spcBef>
            </a:pPr>
            <a:r>
              <a:rPr lang="en-US" dirty="0"/>
              <a:t>Typically take only a few minutes</a:t>
            </a:r>
          </a:p>
          <a:p>
            <a:pPr lvl="1">
              <a:spcBef>
                <a:spcPts val="200"/>
              </a:spcBef>
            </a:pPr>
            <a:r>
              <a:rPr lang="en-US" dirty="0"/>
              <a:t>Could be a </a:t>
            </a:r>
            <a:r>
              <a:rPr lang="en-US" i="1" dirty="0"/>
              <a:t>subset</a:t>
            </a:r>
            <a:r>
              <a:rPr lang="en-US" dirty="0"/>
              <a:t> of development tests</a:t>
            </a:r>
          </a:p>
          <a:p>
            <a:r>
              <a:rPr lang="en-US" dirty="0"/>
              <a:t>Continuous integration tests</a:t>
            </a:r>
          </a:p>
          <a:p>
            <a:pPr lvl="1">
              <a:spcBef>
                <a:spcPts val="200"/>
              </a:spcBef>
            </a:pPr>
            <a:r>
              <a:rPr lang="en-US" dirty="0"/>
              <a:t>Rapid feedback aimed at preventing changes from breaking key branches of the code</a:t>
            </a:r>
          </a:p>
          <a:p>
            <a:pPr lvl="1">
              <a:spcBef>
                <a:spcPts val="200"/>
              </a:spcBef>
            </a:pPr>
            <a:r>
              <a:rPr lang="en-US" dirty="0"/>
              <a:t>Run quickly, fail fast, catch problems that would impact other developers</a:t>
            </a:r>
          </a:p>
          <a:p>
            <a:pPr lvl="1">
              <a:spcBef>
                <a:spcPts val="200"/>
              </a:spcBef>
            </a:pPr>
            <a:r>
              <a:rPr lang="en-US" dirty="0"/>
              <a:t>Usually associated with automation</a:t>
            </a:r>
          </a:p>
        </p:txBody>
      </p:sp>
      <p:pic>
        <p:nvPicPr>
          <p:cNvPr id="15" name="Graphic 14">
            <a:extLst>
              <a:ext uri="{FF2B5EF4-FFF2-40B4-BE49-F238E27FC236}">
                <a16:creationId xmlns:a16="http://schemas.microsoft.com/office/drawing/2014/main" id="{48348B29-B8EC-4619-B2C3-CBDC1073488D}"/>
              </a:ext>
            </a:extLst>
          </p:cNvPr>
          <p:cNvPicPr>
            <a:picLocks noChangeAspect="1"/>
          </p:cNvPicPr>
          <p:nvPr/>
        </p:nvPicPr>
        <p:blipFill>
          <a:blip r:embed="rId2">
            <a:lum/>
            <a:alphaModFix/>
            <a:extLst>
              <a:ext uri="{96DAC541-7B7A-43D3-8B79-37D633B846F1}">
                <asvg:svgBlip xmlns:asvg="http://schemas.microsoft.com/office/drawing/2016/SVG/main" r:embed="rId3"/>
              </a:ext>
            </a:extLst>
          </a:blip>
          <a:srcRect/>
          <a:stretch>
            <a:fillRect/>
          </a:stretch>
        </p:blipFill>
        <p:spPr>
          <a:xfrm>
            <a:off x="7114928" y="2205763"/>
            <a:ext cx="4020840" cy="2743199"/>
          </a:xfrm>
          <a:prstGeom prst="rect">
            <a:avLst/>
          </a:prstGeom>
          <a:noFill/>
          <a:ln>
            <a:noFill/>
          </a:ln>
        </p:spPr>
      </p:pic>
      <p:sp>
        <p:nvSpPr>
          <p:cNvPr id="16" name="TextBox 15">
            <a:extLst>
              <a:ext uri="{FF2B5EF4-FFF2-40B4-BE49-F238E27FC236}">
                <a16:creationId xmlns:a16="http://schemas.microsoft.com/office/drawing/2014/main" id="{C7187C4F-04AB-4BF8-9C35-98A97B90560C}"/>
              </a:ext>
            </a:extLst>
          </p:cNvPr>
          <p:cNvSpPr txBox="1"/>
          <p:nvPr/>
        </p:nvSpPr>
        <p:spPr>
          <a:xfrm>
            <a:off x="8575447" y="4400323"/>
            <a:ext cx="1097280"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unit tests</a:t>
            </a:r>
          </a:p>
        </p:txBody>
      </p:sp>
      <p:sp>
        <p:nvSpPr>
          <p:cNvPr id="17" name="TextBox 16">
            <a:extLst>
              <a:ext uri="{FF2B5EF4-FFF2-40B4-BE49-F238E27FC236}">
                <a16:creationId xmlns:a16="http://schemas.microsoft.com/office/drawing/2014/main" id="{6C06513B-9718-4CBB-B8E3-E8BAA7305699}"/>
              </a:ext>
            </a:extLst>
          </p:cNvPr>
          <p:cNvSpPr txBox="1"/>
          <p:nvPr/>
        </p:nvSpPr>
        <p:spPr>
          <a:xfrm>
            <a:off x="8575447" y="3779682"/>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functional</a:t>
            </a:r>
          </a:p>
        </p:txBody>
      </p:sp>
      <p:sp>
        <p:nvSpPr>
          <p:cNvPr id="18" name="TextBox 17">
            <a:extLst>
              <a:ext uri="{FF2B5EF4-FFF2-40B4-BE49-F238E27FC236}">
                <a16:creationId xmlns:a16="http://schemas.microsoft.com/office/drawing/2014/main" id="{E37A2CAF-1B62-4C20-A746-E0A9C9C17C89}"/>
              </a:ext>
            </a:extLst>
          </p:cNvPr>
          <p:cNvSpPr txBox="1"/>
          <p:nvPr/>
        </p:nvSpPr>
        <p:spPr>
          <a:xfrm>
            <a:off x="8666888" y="3211603"/>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system</a:t>
            </a:r>
          </a:p>
        </p:txBody>
      </p:sp>
      <p:sp>
        <p:nvSpPr>
          <p:cNvPr id="19" name="TextBox 18">
            <a:extLst>
              <a:ext uri="{FF2B5EF4-FFF2-40B4-BE49-F238E27FC236}">
                <a16:creationId xmlns:a16="http://schemas.microsoft.com/office/drawing/2014/main" id="{04E5F7F6-CD18-46B4-B6E8-BCBFEB27DFA2}"/>
              </a:ext>
            </a:extLst>
          </p:cNvPr>
          <p:cNvSpPr txBox="1"/>
          <p:nvPr/>
        </p:nvSpPr>
        <p:spPr>
          <a:xfrm>
            <a:off x="8484008" y="2571523"/>
            <a:ext cx="137159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acceptance</a:t>
            </a:r>
          </a:p>
        </p:txBody>
      </p:sp>
      <p:sp>
        <p:nvSpPr>
          <p:cNvPr id="20" name="Freeform: Shape 19">
            <a:extLst>
              <a:ext uri="{FF2B5EF4-FFF2-40B4-BE49-F238E27FC236}">
                <a16:creationId xmlns:a16="http://schemas.microsoft.com/office/drawing/2014/main" id="{DA8D221B-83B4-498F-B8FA-E1A045B24999}"/>
              </a:ext>
            </a:extLst>
          </p:cNvPr>
          <p:cNvSpPr/>
          <p:nvPr/>
        </p:nvSpPr>
        <p:spPr>
          <a:xfrm>
            <a:off x="11082167" y="2297202"/>
            <a:ext cx="274320" cy="2468880"/>
          </a:xfrm>
          <a:custGeom>
            <a:avLst>
              <a:gd name="f0" fmla="val 1800"/>
              <a:gd name="f1" fmla="val 10800"/>
            </a:avLst>
            <a:gdLst>
              <a:gd name="f2" fmla="val 10800000"/>
              <a:gd name="f3" fmla="val 5400000"/>
              <a:gd name="f4" fmla="val 180"/>
              <a:gd name="f5" fmla="val w"/>
              <a:gd name="f6" fmla="val h"/>
              <a:gd name="f7" fmla="val 0"/>
              <a:gd name="f8" fmla="val 21600"/>
              <a:gd name="f9" fmla="val -2147483647"/>
              <a:gd name="f10" fmla="val 2147483647"/>
              <a:gd name="f11" fmla="val 5400"/>
              <a:gd name="f12" fmla="val 10800"/>
              <a:gd name="f13" fmla="val 16200"/>
              <a:gd name="f14" fmla="+- 0 0 0"/>
              <a:gd name="f15" fmla="*/ f5 1 21600"/>
              <a:gd name="f16" fmla="*/ f6 1 21600"/>
              <a:gd name="f17" fmla="pin 0 f0 5400"/>
              <a:gd name="f18" fmla="pin 0 f1 21600"/>
              <a:gd name="f19" fmla="*/ f14 f2 1"/>
              <a:gd name="f20" fmla="*/ f17 1 2"/>
              <a:gd name="f21" fmla="val f17"/>
              <a:gd name="f22" fmla="val f18"/>
              <a:gd name="f23" fmla="+- 21600 0 f17"/>
              <a:gd name="f24" fmla="*/ f17 10000 1"/>
              <a:gd name="f25" fmla="*/ 10800 f15 1"/>
              <a:gd name="f26" fmla="*/ f17 f16 1"/>
              <a:gd name="f27" fmla="*/ f8 f15 1"/>
              <a:gd name="f28" fmla="*/ f18 f16 1"/>
              <a:gd name="f29" fmla="*/ 0 f15 1"/>
              <a:gd name="f30" fmla="*/ 7800 f15 1"/>
              <a:gd name="f31" fmla="*/ 0 f16 1"/>
              <a:gd name="f32" fmla="*/ f19 1 f4"/>
              <a:gd name="f33" fmla="*/ 21600 f16 1"/>
              <a:gd name="f34" fmla="*/ 21600 f15 1"/>
              <a:gd name="f35" fmla="*/ 10800 f16 1"/>
              <a:gd name="f36" fmla="+- f22 0 f17"/>
              <a:gd name="f37" fmla="+- f22 0 f20"/>
              <a:gd name="f38" fmla="+- f22 f20 0"/>
              <a:gd name="f39" fmla="+- f22 f17 0"/>
              <a:gd name="f40" fmla="+- 21600 0 f20"/>
              <a:gd name="f41" fmla="*/ f24 1 31953"/>
              <a:gd name="f42" fmla="+- f32 0 f3"/>
              <a:gd name="f43" fmla="+- 21600 0 f41"/>
              <a:gd name="f44" fmla="*/ f41 f16 1"/>
              <a:gd name="f45" fmla="*/ f43 f16 1"/>
            </a:gdLst>
            <a:ahLst>
              <a:ahXY gdRefY="f0" minY="f7" maxY="f11">
                <a:pos x="f25" y="f26"/>
              </a:ahXY>
              <a:ahXY gdRefY="f1" minY="f7" maxY="f8">
                <a:pos x="f27" y="f28"/>
              </a:ahXY>
            </a:ahLst>
            <a:cxnLst>
              <a:cxn ang="3cd4">
                <a:pos x="hc" y="t"/>
              </a:cxn>
              <a:cxn ang="0">
                <a:pos x="r" y="vc"/>
              </a:cxn>
              <a:cxn ang="cd4">
                <a:pos x="hc" y="b"/>
              </a:cxn>
              <a:cxn ang="cd2">
                <a:pos x="l" y="vc"/>
              </a:cxn>
              <a:cxn ang="f42">
                <a:pos x="f29" y="f31"/>
              </a:cxn>
              <a:cxn ang="f42">
                <a:pos x="f29" y="f33"/>
              </a:cxn>
              <a:cxn ang="f42">
                <a:pos x="f34" y="f35"/>
              </a:cxn>
            </a:cxnLst>
            <a:rect l="f29" t="f44" r="f30" b="f45"/>
            <a:pathLst>
              <a:path w="21600" h="21600">
                <a:moveTo>
                  <a:pt x="f7" y="f7"/>
                </a:moveTo>
                <a:cubicBezTo>
                  <a:pt x="f11" y="f7"/>
                  <a:pt x="f12" y="f20"/>
                  <a:pt x="f12" y="f21"/>
                </a:cubicBezTo>
                <a:lnTo>
                  <a:pt x="f12" y="f36"/>
                </a:lnTo>
                <a:cubicBezTo>
                  <a:pt x="f12" y="f37"/>
                  <a:pt x="f13" y="f22"/>
                  <a:pt x="f8" y="f22"/>
                </a:cubicBezTo>
                <a:cubicBezTo>
                  <a:pt x="f13" y="f22"/>
                  <a:pt x="f12" y="f38"/>
                  <a:pt x="f12" y="f39"/>
                </a:cubicBezTo>
                <a:lnTo>
                  <a:pt x="f12" y="f23"/>
                </a:lnTo>
                <a:cubicBezTo>
                  <a:pt x="f12" y="f40"/>
                  <a:pt x="f11" y="f8"/>
                  <a:pt x="f7" y="f8"/>
                </a:cubicBezTo>
              </a:path>
            </a:pathLst>
          </a:custGeom>
          <a:noFill/>
          <a:ln w="0">
            <a:solidFill>
              <a:srgbClr val="3465A4"/>
            </a:solidFill>
            <a:prstDash val="solid"/>
          </a:ln>
        </p:spPr>
        <p:txBody>
          <a:bodyPr wrap="none" lIns="90000" tIns="45000" rIns="90000" bIns="45000" anchor="ctr" anchorCtr="0" compatLnSpc="0">
            <a:noAutofit/>
          </a:bodyPr>
          <a:lstStyle/>
          <a:p>
            <a:pPr marL="0" marR="0" lvl="0" indent="0" hangingPunct="0">
              <a:lnSpc>
                <a:spcPct val="100000"/>
              </a:lnSpc>
              <a:spcBef>
                <a:spcPts val="0"/>
              </a:spcBef>
              <a:spcAft>
                <a:spcPts val="0"/>
              </a:spcAft>
              <a:buNone/>
              <a:tabLst/>
            </a:pPr>
            <a:endParaRPr lang="en-US" sz="1800" b="0" i="0" u="none" strike="noStrike" kern="1200" cap="none">
              <a:ln>
                <a:noFill/>
              </a:ln>
              <a:latin typeface="Liberation Sans" pitchFamily="18"/>
              <a:ea typeface="Noto Sans CJK SC" pitchFamily="2"/>
              <a:cs typeface="Lohit Devanagari" pitchFamily="2"/>
            </a:endParaRPr>
          </a:p>
        </p:txBody>
      </p:sp>
      <p:sp>
        <p:nvSpPr>
          <p:cNvPr id="21" name="TextBox 20">
            <a:extLst>
              <a:ext uri="{FF2B5EF4-FFF2-40B4-BE49-F238E27FC236}">
                <a16:creationId xmlns:a16="http://schemas.microsoft.com/office/drawing/2014/main" id="{B160DEFA-61D9-45B9-BE49-F2FE76A9069D}"/>
              </a:ext>
            </a:extLst>
          </p:cNvPr>
          <p:cNvSpPr txBox="1"/>
          <p:nvPr/>
        </p:nvSpPr>
        <p:spPr>
          <a:xfrm>
            <a:off x="11370092" y="3224220"/>
            <a:ext cx="673691" cy="62179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test suite</a:t>
            </a:r>
          </a:p>
        </p:txBody>
      </p:sp>
      <p:cxnSp>
        <p:nvCxnSpPr>
          <p:cNvPr id="22" name="Straight Arrow Connector 21">
            <a:extLst>
              <a:ext uri="{FF2B5EF4-FFF2-40B4-BE49-F238E27FC236}">
                <a16:creationId xmlns:a16="http://schemas.microsoft.com/office/drawing/2014/main" id="{B8DB5BE4-F43C-4C4D-8D42-DC580DBA6991}"/>
              </a:ext>
            </a:extLst>
          </p:cNvPr>
          <p:cNvCxnSpPr/>
          <p:nvPr/>
        </p:nvCxnSpPr>
        <p:spPr>
          <a:xfrm flipV="1">
            <a:off x="7058408" y="2205402"/>
            <a:ext cx="15480" cy="2570761"/>
          </a:xfrm>
          <a:prstGeom prst="straightConnector1">
            <a:avLst/>
          </a:prstGeom>
          <a:noFill/>
          <a:ln w="54720">
            <a:solidFill>
              <a:srgbClr val="000000"/>
            </a:solidFill>
            <a:prstDash val="solid"/>
            <a:tailEnd type="arrow"/>
          </a:ln>
        </p:spPr>
      </p:cxnSp>
      <p:sp>
        <p:nvSpPr>
          <p:cNvPr id="23" name="TextBox 22">
            <a:extLst>
              <a:ext uri="{FF2B5EF4-FFF2-40B4-BE49-F238E27FC236}">
                <a16:creationId xmlns:a16="http://schemas.microsoft.com/office/drawing/2014/main" id="{E8362409-8195-4CF7-94A2-DFE67C2FC26E}"/>
              </a:ext>
            </a:extLst>
          </p:cNvPr>
          <p:cNvSpPr txBox="1"/>
          <p:nvPr/>
        </p:nvSpPr>
        <p:spPr>
          <a:xfrm>
            <a:off x="6113768" y="1438962"/>
            <a:ext cx="1920239" cy="85824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Code coverage,</a:t>
            </a:r>
          </a:p>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Complexity</a:t>
            </a:r>
          </a:p>
        </p:txBody>
      </p:sp>
    </p:spTree>
    <p:extLst>
      <p:ext uri="{BB962C8B-B14F-4D97-AF65-F5344CB8AC3E}">
        <p14:creationId xmlns:p14="http://schemas.microsoft.com/office/powerpoint/2010/main" val="2889353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Example types of testing</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1450072"/>
            <a:ext cx="11655564" cy="3634546"/>
          </a:xfrm>
        </p:spPr>
        <p:txBody>
          <a:bodyPr/>
          <a:lstStyle/>
          <a:p>
            <a:pPr indent="-319971">
              <a:lnSpc>
                <a:spcPct val="120000"/>
              </a:lnSpc>
            </a:pPr>
            <a:r>
              <a:rPr lang="en-US" sz="2400" dirty="0">
                <a:latin typeface="Arial" panose="020B0604020202020204" pitchFamily="34" charset="0"/>
                <a:cs typeface="Arial" panose="020B0604020202020204" pitchFamily="34" charset="0"/>
              </a:rPr>
              <a:t>Unit testing – verify the execution of a single routine</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Integration testing – verify that modules or components execute correctly</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System testing – verify that the program operates correctly as a whole</a:t>
            </a:r>
          </a:p>
          <a:p>
            <a:pPr marL="344488" indent="-331788">
              <a:lnSpc>
                <a:spcPct val="120000"/>
              </a:lnSpc>
            </a:pPr>
            <a:r>
              <a:rPr lang="en-US" sz="2400" dirty="0">
                <a:latin typeface="Arial" panose="020B0604020202020204" pitchFamily="34" charset="0"/>
              </a:rPr>
              <a:t>Regression testing – comparison with previous output to determine if unintended changes have been introduced</a:t>
            </a:r>
          </a:p>
          <a:p>
            <a:pPr marL="344488" indent="-331788">
              <a:lnSpc>
                <a:spcPct val="120000"/>
              </a:lnSpc>
            </a:pPr>
            <a:r>
              <a:rPr lang="en-US" sz="2400" dirty="0">
                <a:latin typeface="Arial" panose="020B0604020202020204" pitchFamily="34" charset="0"/>
              </a:rPr>
              <a:t>Acceptance testing – verify that the program meets customer requirements or not</a:t>
            </a:r>
            <a:endParaRPr lang="en-US" sz="20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
        <p:nvSpPr>
          <p:cNvPr id="4" name="TextBox 3">
            <a:extLst>
              <a:ext uri="{FF2B5EF4-FFF2-40B4-BE49-F238E27FC236}">
                <a16:creationId xmlns:a16="http://schemas.microsoft.com/office/drawing/2014/main" id="{2E8C1D1A-CA3C-4341-A4D2-710566DB94CE}"/>
              </a:ext>
            </a:extLst>
          </p:cNvPr>
          <p:cNvSpPr txBox="1"/>
          <p:nvPr/>
        </p:nvSpPr>
        <p:spPr>
          <a:xfrm>
            <a:off x="387926" y="5196987"/>
            <a:ext cx="11458087" cy="1181862"/>
          </a:xfrm>
          <a:prstGeom prst="rect">
            <a:avLst/>
          </a:prstGeom>
          <a:noFill/>
        </p:spPr>
        <p:txBody>
          <a:bodyPr wrap="square" lIns="118872" tIns="91440" rIns="118872" bIns="91440" rtlCol="0" anchor="ctr" anchorCtr="0">
            <a:spAutoFit/>
          </a:bodyPr>
          <a:lstStyle/>
          <a:p>
            <a:pPr>
              <a:lnSpc>
                <a:spcPct val="90000"/>
              </a:lnSpc>
            </a:pPr>
            <a:r>
              <a:rPr lang="en-US" sz="1800" i="1" dirty="0">
                <a:latin typeface="Arial" panose="020B0604020202020204" pitchFamily="34" charset="0"/>
              </a:rPr>
              <a:t>Note that this is neither a complete nor prescriptive list of testing types. There are many other types of tests. </a:t>
            </a:r>
            <a:r>
              <a:rPr lang="en-US" i="1" dirty="0">
                <a:latin typeface="Arial" panose="020B0604020202020204" pitchFamily="34" charset="0"/>
              </a:rPr>
              <a:t>S</a:t>
            </a:r>
            <a:r>
              <a:rPr lang="en-US" sz="1800" i="1" dirty="0">
                <a:latin typeface="Arial" panose="020B0604020202020204" pitchFamily="34" charset="0"/>
              </a:rPr>
              <a:t>ometimes it can be beneficial to combine testing strategies, such as testing the interoperability of modules and components at the system level.</a:t>
            </a:r>
          </a:p>
          <a:p>
            <a:pPr algn="l">
              <a:lnSpc>
                <a:spcPct val="90000"/>
              </a:lnSpc>
            </a:pPr>
            <a:endParaRPr lang="en-US" dirty="0"/>
          </a:p>
        </p:txBody>
      </p:sp>
    </p:spTree>
    <p:extLst>
      <p:ext uri="{BB962C8B-B14F-4D97-AF65-F5344CB8AC3E}">
        <p14:creationId xmlns:p14="http://schemas.microsoft.com/office/powerpoint/2010/main" val="3054941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02FAE35-5DEB-5E4E-8DD0-F09B5A67588E}"/>
              </a:ext>
            </a:extLst>
          </p:cNvPr>
          <p:cNvSpPr/>
          <p:nvPr/>
        </p:nvSpPr>
        <p:spPr>
          <a:xfrm>
            <a:off x="7547676" y="6075336"/>
            <a:ext cx="2002286" cy="782664"/>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p:cNvSpPr>
            <a:spLocks noGrp="1"/>
          </p:cNvSpPr>
          <p:nvPr>
            <p:ph type="title"/>
          </p:nvPr>
        </p:nvSpPr>
        <p:spPr/>
        <p:txBody>
          <a:bodyPr/>
          <a:lstStyle/>
          <a:p>
            <a:r>
              <a:rPr lang="en-US" dirty="0"/>
              <a:t>What about Verification and Validation?</a:t>
            </a:r>
          </a:p>
        </p:txBody>
      </p:sp>
      <p:sp>
        <p:nvSpPr>
          <p:cNvPr id="3" name="Content Placeholder 2"/>
          <p:cNvSpPr>
            <a:spLocks noGrp="1"/>
          </p:cNvSpPr>
          <p:nvPr>
            <p:ph idx="1"/>
          </p:nvPr>
        </p:nvSpPr>
        <p:spPr>
          <a:xfrm>
            <a:off x="368425" y="1061499"/>
            <a:ext cx="11270298" cy="2586162"/>
          </a:xfrm>
        </p:spPr>
        <p:txBody>
          <a:bodyPr/>
          <a:lstStyle/>
          <a:p>
            <a:r>
              <a:rPr lang="en-US" dirty="0"/>
              <a:t>Scientific computing and software engineering use different definitions</a:t>
            </a:r>
          </a:p>
          <a:p>
            <a:pPr marL="0" indent="0">
              <a:buNone/>
            </a:pPr>
            <a:endParaRPr lang="en-US" dirty="0"/>
          </a:p>
          <a:p>
            <a:endParaRPr lang="en-US" dirty="0"/>
          </a:p>
          <a:p>
            <a:pPr lvl="1"/>
            <a:endParaRPr lang="en-US" dirty="0"/>
          </a:p>
        </p:txBody>
      </p:sp>
      <p:sp>
        <p:nvSpPr>
          <p:cNvPr id="19" name="TextBox 18">
            <a:extLst>
              <a:ext uri="{FF2B5EF4-FFF2-40B4-BE49-F238E27FC236}">
                <a16:creationId xmlns:a16="http://schemas.microsoft.com/office/drawing/2014/main" id="{7DE11B0A-90BB-754D-8D55-89FA832663E4}"/>
              </a:ext>
            </a:extLst>
          </p:cNvPr>
          <p:cNvSpPr txBox="1"/>
          <p:nvPr/>
        </p:nvSpPr>
        <p:spPr>
          <a:xfrm>
            <a:off x="3671455" y="628145"/>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graphicFrame>
        <p:nvGraphicFramePr>
          <p:cNvPr id="23" name="Table 23">
            <a:extLst>
              <a:ext uri="{FF2B5EF4-FFF2-40B4-BE49-F238E27FC236}">
                <a16:creationId xmlns:a16="http://schemas.microsoft.com/office/drawing/2014/main" id="{A49884F5-23F6-8C44-8E84-3335DC334319}"/>
              </a:ext>
            </a:extLst>
          </p:cNvPr>
          <p:cNvGraphicFramePr>
            <a:graphicFrameLocks noGrp="1"/>
          </p:cNvGraphicFramePr>
          <p:nvPr>
            <p:extLst>
              <p:ext uri="{D42A27DB-BD31-4B8C-83A1-F6EECF244321}">
                <p14:modId xmlns:p14="http://schemas.microsoft.com/office/powerpoint/2010/main" val="2723896557"/>
              </p:ext>
            </p:extLst>
          </p:nvPr>
        </p:nvGraphicFramePr>
        <p:xfrm>
          <a:off x="499287" y="1661270"/>
          <a:ext cx="11372473" cy="2199640"/>
        </p:xfrm>
        <a:graphic>
          <a:graphicData uri="http://schemas.openxmlformats.org/drawingml/2006/table">
            <a:tbl>
              <a:tblPr firstRow="1" firstCol="1" bandRow="1">
                <a:tableStyleId>{5C22544A-7EE6-4342-B048-85BDC9FD1C3A}</a:tableStyleId>
              </a:tblPr>
              <a:tblGrid>
                <a:gridCol w="1554137">
                  <a:extLst>
                    <a:ext uri="{9D8B030D-6E8A-4147-A177-3AD203B41FA5}">
                      <a16:colId xmlns:a16="http://schemas.microsoft.com/office/drawing/2014/main" val="1728699852"/>
                    </a:ext>
                  </a:extLst>
                </a:gridCol>
                <a:gridCol w="4821382">
                  <a:extLst>
                    <a:ext uri="{9D8B030D-6E8A-4147-A177-3AD203B41FA5}">
                      <a16:colId xmlns:a16="http://schemas.microsoft.com/office/drawing/2014/main" val="382457516"/>
                    </a:ext>
                  </a:extLst>
                </a:gridCol>
                <a:gridCol w="4996954">
                  <a:extLst>
                    <a:ext uri="{9D8B030D-6E8A-4147-A177-3AD203B41FA5}">
                      <a16:colId xmlns:a16="http://schemas.microsoft.com/office/drawing/2014/main" val="1910440006"/>
                    </a:ext>
                  </a:extLst>
                </a:gridCol>
              </a:tblGrid>
              <a:tr h="370840">
                <a:tc>
                  <a:txBody>
                    <a:bodyPr/>
                    <a:lstStyle/>
                    <a:p>
                      <a:endParaRPr lang="en-US" dirty="0"/>
                    </a:p>
                  </a:txBody>
                  <a:tcPr/>
                </a:tc>
                <a:tc>
                  <a:txBody>
                    <a:bodyPr/>
                    <a:lstStyle/>
                    <a:p>
                      <a:pPr algn="ctr"/>
                      <a:r>
                        <a:rPr lang="en-US" dirty="0"/>
                        <a:t>Scientific computing</a:t>
                      </a:r>
                    </a:p>
                  </a:txBody>
                  <a:tcPr>
                    <a:solidFill>
                      <a:schemeClr val="accent2">
                        <a:lumMod val="75000"/>
                      </a:schemeClr>
                    </a:solidFill>
                  </a:tcPr>
                </a:tc>
                <a:tc>
                  <a:txBody>
                    <a:bodyPr/>
                    <a:lstStyle/>
                    <a:p>
                      <a:pPr algn="ctr"/>
                      <a:r>
                        <a:rPr lang="en-US" dirty="0"/>
                        <a:t>Software engineering</a:t>
                      </a:r>
                    </a:p>
                  </a:txBody>
                  <a:tcPr>
                    <a:solidFill>
                      <a:schemeClr val="accent4">
                        <a:lumMod val="75000"/>
                      </a:schemeClr>
                    </a:solidFill>
                  </a:tcPr>
                </a:tc>
                <a:extLst>
                  <a:ext uri="{0D108BD9-81ED-4DB2-BD59-A6C34878D82A}">
                    <a16:rowId xmlns:a16="http://schemas.microsoft.com/office/drawing/2014/main" val="2115831254"/>
                  </a:ext>
                </a:extLst>
              </a:tr>
              <a:tr h="370840">
                <a:tc>
                  <a:txBody>
                    <a:bodyPr/>
                    <a:lstStyle/>
                    <a:p>
                      <a:r>
                        <a:rPr lang="en-US" dirty="0"/>
                        <a:t>Verification</a:t>
                      </a:r>
                    </a:p>
                  </a:txBody>
                  <a:tcPr/>
                </a:tc>
                <a:tc>
                  <a:txBody>
                    <a:bodyPr/>
                    <a:lstStyle/>
                    <a:p>
                      <a:r>
                        <a:rPr lang="en-US" dirty="0"/>
                        <a:t>Confirms the mathematical accuracy and stability of a numerical solution in addition to specifications.</a:t>
                      </a:r>
                    </a:p>
                  </a:txBody>
                  <a:tcPr>
                    <a:solidFill>
                      <a:schemeClr val="accent2">
                        <a:lumMod val="60000"/>
                        <a:lumOff val="40000"/>
                      </a:schemeClr>
                    </a:solidFill>
                  </a:tcPr>
                </a:tc>
                <a:tc>
                  <a:txBody>
                    <a:bodyPr/>
                    <a:lstStyle/>
                    <a:p>
                      <a:r>
                        <a:rPr lang="en-US" dirty="0"/>
                        <a:t>Confirms that the software conforms to its specifications (i.e. requirements.)</a:t>
                      </a:r>
                    </a:p>
                  </a:txBody>
                  <a:tcPr>
                    <a:solidFill>
                      <a:schemeClr val="accent4">
                        <a:lumMod val="40000"/>
                        <a:lumOff val="60000"/>
                      </a:schemeClr>
                    </a:solidFill>
                  </a:tcPr>
                </a:tc>
                <a:extLst>
                  <a:ext uri="{0D108BD9-81ED-4DB2-BD59-A6C34878D82A}">
                    <a16:rowId xmlns:a16="http://schemas.microsoft.com/office/drawing/2014/main" val="2196260832"/>
                  </a:ext>
                </a:extLst>
              </a:tr>
              <a:tr h="370840">
                <a:tc>
                  <a:txBody>
                    <a:bodyPr/>
                    <a:lstStyle/>
                    <a:p>
                      <a:r>
                        <a:rPr lang="en-US" dirty="0"/>
                        <a:t>Validation</a:t>
                      </a:r>
                    </a:p>
                  </a:txBody>
                  <a:tcPr/>
                </a:tc>
                <a:tc>
                  <a:txBody>
                    <a:bodyPr/>
                    <a:lstStyle/>
                    <a:p>
                      <a:r>
                        <a:rPr lang="en-US" dirty="0"/>
                        <a:t>Confirms the physical accuracy of a given model by comparing against experimental data.</a:t>
                      </a:r>
                    </a:p>
                  </a:txBody>
                  <a:tcPr>
                    <a:solidFill>
                      <a:schemeClr val="accent2">
                        <a:lumMod val="40000"/>
                        <a:lumOff val="60000"/>
                      </a:schemeClr>
                    </a:solidFill>
                  </a:tcPr>
                </a:tc>
                <a:tc>
                  <a:txBody>
                    <a:bodyPr/>
                    <a:lstStyle/>
                    <a:p>
                      <a:r>
                        <a:rPr lang="en-US" dirty="0"/>
                        <a:t>Confirms that the software actually meets the customer’s needs.</a:t>
                      </a:r>
                    </a:p>
                  </a:txBody>
                  <a:tcPr>
                    <a:solidFill>
                      <a:schemeClr val="accent4">
                        <a:lumMod val="20000"/>
                        <a:lumOff val="80000"/>
                      </a:schemeClr>
                    </a:solidFill>
                  </a:tcPr>
                </a:tc>
                <a:extLst>
                  <a:ext uri="{0D108BD9-81ED-4DB2-BD59-A6C34878D82A}">
                    <a16:rowId xmlns:a16="http://schemas.microsoft.com/office/drawing/2014/main" val="3290180962"/>
                  </a:ext>
                </a:extLst>
              </a:tr>
            </a:tbl>
          </a:graphicData>
        </a:graphic>
      </p:graphicFrame>
      <p:sp>
        <p:nvSpPr>
          <p:cNvPr id="24" name="Content Placeholder 2">
            <a:extLst>
              <a:ext uri="{FF2B5EF4-FFF2-40B4-BE49-F238E27FC236}">
                <a16:creationId xmlns:a16="http://schemas.microsoft.com/office/drawing/2014/main" id="{CC0E93ED-B182-2C47-9B19-D9C622C971CA}"/>
              </a:ext>
            </a:extLst>
          </p:cNvPr>
          <p:cNvSpPr txBox="1">
            <a:spLocks/>
          </p:cNvSpPr>
          <p:nvPr/>
        </p:nvSpPr>
        <p:spPr bwMode="auto">
          <a:xfrm>
            <a:off x="370954" y="4140077"/>
            <a:ext cx="11270298" cy="21996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Validation in scientific computing requires a comparison to the experimental data, whereas in software engineering it is based on customer needs</a:t>
            </a:r>
          </a:p>
          <a:p>
            <a:r>
              <a:rPr lang="en-US" dirty="0"/>
              <a:t>Also, for a real problem, there is typically no way to check for correct output given some inputs. Validation is still required however, so an indirect method must be used.</a:t>
            </a:r>
          </a:p>
          <a:p>
            <a:pPr marL="0" indent="0">
              <a:buFont typeface="Arial" charset="0"/>
              <a:buNone/>
            </a:pPr>
            <a:endParaRPr lang="en-US" dirty="0"/>
          </a:p>
          <a:p>
            <a:endParaRPr lang="en-US" dirty="0"/>
          </a:p>
          <a:p>
            <a:pPr lvl="1"/>
            <a:endParaRPr lang="en-US" dirty="0"/>
          </a:p>
        </p:txBody>
      </p:sp>
    </p:spTree>
    <p:extLst>
      <p:ext uri="{BB962C8B-B14F-4D97-AF65-F5344CB8AC3E}">
        <p14:creationId xmlns:p14="http://schemas.microsoft.com/office/powerpoint/2010/main" val="3162092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12597-08D8-466C-AFDF-A8DB77B0B62A}"/>
              </a:ext>
            </a:extLst>
          </p:cNvPr>
          <p:cNvSpPr>
            <a:spLocks noGrp="1"/>
          </p:cNvSpPr>
          <p:nvPr>
            <p:ph type="title"/>
          </p:nvPr>
        </p:nvSpPr>
        <p:spPr/>
        <p:txBody>
          <a:bodyPr/>
          <a:lstStyle/>
          <a:p>
            <a:r>
              <a:rPr lang="en-US" dirty="0"/>
              <a:t>Testing within the software development lifecycle</a:t>
            </a:r>
          </a:p>
        </p:txBody>
      </p:sp>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365760" y="411480"/>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a:t>Testing within the software development lifecycle</a:t>
            </a:r>
            <a:endParaRPr lang="en-US" dirty="0"/>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sp>
        <p:nvSpPr>
          <p:cNvPr id="3" name="Content Placeholder 2"/>
          <p:cNvSpPr>
            <a:spLocks noGrp="1"/>
          </p:cNvSpPr>
          <p:nvPr>
            <p:ph idx="1"/>
          </p:nvPr>
        </p:nvSpPr>
        <p:spPr>
          <a:xfrm>
            <a:off x="368424" y="1464226"/>
            <a:ext cx="11369809" cy="4982293"/>
          </a:xfrm>
        </p:spPr>
        <p:txBody>
          <a:bodyPr>
            <a:normAutofit fontScale="92500" lnSpcReduction="10000"/>
          </a:bodyPr>
          <a:lstStyle/>
          <a:p>
            <a:pPr>
              <a:lnSpc>
                <a:spcPct val="110000"/>
              </a:lnSpc>
            </a:pPr>
            <a:r>
              <a:rPr lang="en-US" sz="2800" dirty="0"/>
              <a:t>When should functional tests be provided?</a:t>
            </a:r>
          </a:p>
          <a:p>
            <a:pPr>
              <a:lnSpc>
                <a:spcPct val="110000"/>
              </a:lnSpc>
            </a:pPr>
            <a:r>
              <a:rPr lang="en-US" sz="2800" dirty="0"/>
              <a:t>Ideally before the code is written</a:t>
            </a:r>
          </a:p>
          <a:p>
            <a:pPr lvl="1">
              <a:lnSpc>
                <a:spcPct val="110000"/>
              </a:lnSpc>
            </a:pPr>
            <a:r>
              <a:rPr lang="en-US" sz="2400" dirty="0"/>
              <a:t>Also known as test driven development (TDD)</a:t>
            </a:r>
          </a:p>
          <a:p>
            <a:pPr lvl="1">
              <a:lnSpc>
                <a:spcPct val="110000"/>
              </a:lnSpc>
            </a:pPr>
            <a:r>
              <a:rPr lang="en-US" sz="2400" dirty="0"/>
              <a:t>Tests then become the specification for the program</a:t>
            </a:r>
          </a:p>
          <a:p>
            <a:pPr>
              <a:lnSpc>
                <a:spcPct val="110000"/>
              </a:lnSpc>
            </a:pPr>
            <a:r>
              <a:rPr lang="en-US" sz="2800" dirty="0"/>
              <a:t>This approach also ensures that thought is given to what it means for the program to be correct, rather than just what the program should do</a:t>
            </a:r>
          </a:p>
          <a:p>
            <a:pPr>
              <a:lnSpc>
                <a:spcPct val="110000"/>
              </a:lnSpc>
            </a:pPr>
            <a:r>
              <a:rPr lang="en-US" sz="2800" dirty="0"/>
              <a:t>Requires:</a:t>
            </a:r>
          </a:p>
          <a:p>
            <a:pPr lvl="1">
              <a:lnSpc>
                <a:spcPct val="110000"/>
              </a:lnSpc>
            </a:pPr>
            <a:r>
              <a:rPr lang="en-US" sz="2400" dirty="0"/>
              <a:t>Care in writing tests</a:t>
            </a:r>
          </a:p>
          <a:p>
            <a:pPr lvl="1">
              <a:lnSpc>
                <a:spcPct val="110000"/>
              </a:lnSpc>
            </a:pPr>
            <a:r>
              <a:rPr lang="en-US" sz="2400" dirty="0"/>
              <a:t>Frequent running of tests (see our Continuous Integration module) </a:t>
            </a:r>
          </a:p>
          <a:p>
            <a:pPr lvl="1">
              <a:lnSpc>
                <a:spcPct val="110000"/>
              </a:lnSpc>
            </a:pPr>
            <a:r>
              <a:rPr lang="en-US" sz="2400" dirty="0"/>
              <a:t>Wide adoption by development team</a:t>
            </a:r>
          </a:p>
        </p:txBody>
      </p:sp>
    </p:spTree>
    <p:extLst>
      <p:ext uri="{BB962C8B-B14F-4D97-AF65-F5344CB8AC3E}">
        <p14:creationId xmlns:p14="http://schemas.microsoft.com/office/powerpoint/2010/main" val="1867183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for test driven development</a:t>
            </a:r>
          </a:p>
        </p:txBody>
      </p:sp>
      <p:sp>
        <p:nvSpPr>
          <p:cNvPr id="3" name="Content Placeholder 2"/>
          <p:cNvSpPr>
            <a:spLocks noGrp="1"/>
          </p:cNvSpPr>
          <p:nvPr>
            <p:ph idx="1"/>
          </p:nvPr>
        </p:nvSpPr>
        <p:spPr>
          <a:xfrm>
            <a:off x="368424" y="1464227"/>
            <a:ext cx="11369809" cy="3301538"/>
          </a:xfrm>
        </p:spPr>
        <p:txBody>
          <a:bodyPr>
            <a:normAutofit/>
          </a:bodyPr>
          <a:lstStyle/>
          <a:p>
            <a:pPr>
              <a:lnSpc>
                <a:spcPct val="110000"/>
              </a:lnSpc>
            </a:pPr>
            <a:r>
              <a:rPr lang="en-US" sz="2800" dirty="0"/>
              <a:t>Write a single test</a:t>
            </a:r>
            <a:r>
              <a:rPr lang="en-US" sz="2800" baseline="30000" dirty="0"/>
              <a:t>1</a:t>
            </a:r>
            <a:r>
              <a:rPr lang="en-US" sz="2800" dirty="0"/>
              <a:t> describing an aspect of the program</a:t>
            </a:r>
          </a:p>
          <a:p>
            <a:pPr>
              <a:lnSpc>
                <a:spcPct val="110000"/>
              </a:lnSpc>
            </a:pPr>
            <a:r>
              <a:rPr lang="en-US" sz="2800" dirty="0"/>
              <a:t>Run the test, which should fail because the feature does not exist</a:t>
            </a:r>
          </a:p>
          <a:p>
            <a:pPr>
              <a:lnSpc>
                <a:spcPct val="110000"/>
              </a:lnSpc>
            </a:pPr>
            <a:r>
              <a:rPr lang="en-US" sz="2800" dirty="0"/>
              <a:t>Write just enough code to make the test pass</a:t>
            </a:r>
          </a:p>
          <a:p>
            <a:pPr>
              <a:lnSpc>
                <a:spcPct val="110000"/>
              </a:lnSpc>
            </a:pPr>
            <a:r>
              <a:rPr lang="en-US" sz="2800" dirty="0"/>
              <a:t>Refactor the code</a:t>
            </a:r>
          </a:p>
          <a:p>
            <a:pPr>
              <a:lnSpc>
                <a:spcPct val="110000"/>
              </a:lnSpc>
            </a:pPr>
            <a:r>
              <a:rPr lang="en-US" sz="2800" dirty="0"/>
              <a:t>Repeat, creating new tests as new functionality is added</a:t>
            </a:r>
            <a:endParaRPr lang="en-US" sz="2400" dirty="0"/>
          </a:p>
        </p:txBody>
      </p:sp>
      <p:sp>
        <p:nvSpPr>
          <p:cNvPr id="9" name="Oval 8">
            <a:extLst>
              <a:ext uri="{FF2B5EF4-FFF2-40B4-BE49-F238E27FC236}">
                <a16:creationId xmlns:a16="http://schemas.microsoft.com/office/drawing/2014/main" id="{1E4F9CD9-A95E-7840-ACBD-63222FD4A694}"/>
              </a:ext>
            </a:extLst>
          </p:cNvPr>
          <p:cNvSpPr/>
          <p:nvPr/>
        </p:nvSpPr>
        <p:spPr>
          <a:xfrm>
            <a:off x="294827" y="1464226"/>
            <a:ext cx="484732" cy="316319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0" name="Triangle 9">
            <a:extLst>
              <a:ext uri="{FF2B5EF4-FFF2-40B4-BE49-F238E27FC236}">
                <a16:creationId xmlns:a16="http://schemas.microsoft.com/office/drawing/2014/main" id="{E8C42C14-5AEC-634B-AE47-804EE84227FE}"/>
              </a:ext>
            </a:extLst>
          </p:cNvPr>
          <p:cNvSpPr/>
          <p:nvPr/>
        </p:nvSpPr>
        <p:spPr>
          <a:xfrm rot="207936">
            <a:off x="240177" y="2069174"/>
            <a:ext cx="166254" cy="332509"/>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CBDD7630-0C7C-2B49-9495-EA1D5E677257}"/>
              </a:ext>
            </a:extLst>
          </p:cNvPr>
          <p:cNvSpPr txBox="1"/>
          <p:nvPr/>
        </p:nvSpPr>
        <p:spPr>
          <a:xfrm>
            <a:off x="387852" y="6016910"/>
            <a:ext cx="7176730" cy="433965"/>
          </a:xfrm>
          <a:prstGeom prst="rect">
            <a:avLst/>
          </a:prstGeom>
          <a:noFill/>
        </p:spPr>
        <p:txBody>
          <a:bodyPr wrap="square" lIns="118872" tIns="91440" rIns="118872" bIns="91440" rtlCol="0" anchor="ctr" anchorCtr="0">
            <a:spAutoFit/>
          </a:bodyPr>
          <a:lstStyle/>
          <a:p>
            <a:pPr algn="l">
              <a:lnSpc>
                <a:spcPct val="90000"/>
              </a:lnSpc>
            </a:pPr>
            <a:r>
              <a:rPr lang="en-US" sz="1800" baseline="30000" dirty="0"/>
              <a:t>1</a:t>
            </a:r>
            <a:r>
              <a:rPr lang="en-US" b="0" i="0" u="none" strike="noStrike" dirty="0">
                <a:solidFill>
                  <a:srgbClr val="000000"/>
                </a:solidFill>
                <a:effectLst/>
                <a:latin typeface="Calibri" panose="020F0502020204030204" pitchFamily="34" charset="0"/>
              </a:rPr>
              <a:t>In numerical methods there are times when a single test may not suffice</a:t>
            </a:r>
            <a:endParaRPr lang="en-US" dirty="0"/>
          </a:p>
        </p:txBody>
      </p:sp>
      <p:sp>
        <p:nvSpPr>
          <p:cNvPr id="11" name="Oval 10">
            <a:extLst>
              <a:ext uri="{FF2B5EF4-FFF2-40B4-BE49-F238E27FC236}">
                <a16:creationId xmlns:a16="http://schemas.microsoft.com/office/drawing/2014/main" id="{6C2D7F93-9C3D-8548-B623-FC486B8DC76E}"/>
              </a:ext>
            </a:extLst>
          </p:cNvPr>
          <p:cNvSpPr/>
          <p:nvPr/>
        </p:nvSpPr>
        <p:spPr>
          <a:xfrm>
            <a:off x="345024" y="2235428"/>
            <a:ext cx="342452" cy="105767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2" name="Triangle 11">
            <a:extLst>
              <a:ext uri="{FF2B5EF4-FFF2-40B4-BE49-F238E27FC236}">
                <a16:creationId xmlns:a16="http://schemas.microsoft.com/office/drawing/2014/main" id="{E79CB977-A5A9-5046-8D04-D67529B2394F}"/>
              </a:ext>
            </a:extLst>
          </p:cNvPr>
          <p:cNvSpPr/>
          <p:nvPr/>
        </p:nvSpPr>
        <p:spPr>
          <a:xfrm rot="10800000" flipH="1">
            <a:off x="590830" y="2731049"/>
            <a:ext cx="166168" cy="142751"/>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3860267502"/>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20491</TotalTime>
  <Words>4571</Words>
  <Application>Microsoft Macintosh PowerPoint</Application>
  <PresentationFormat>Custom</PresentationFormat>
  <Paragraphs>427</Paragraphs>
  <Slides>30</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Arial Black</vt:lpstr>
      <vt:lpstr>Calibri</vt:lpstr>
      <vt:lpstr>Century Gothic</vt:lpstr>
      <vt:lpstr>Liberation Sans</vt:lpstr>
      <vt:lpstr>Menlo</vt:lpstr>
      <vt:lpstr>Monaco</vt:lpstr>
      <vt:lpstr>Presentations (Wide Screen)</vt:lpstr>
      <vt:lpstr>Software Testing: Introduction</vt:lpstr>
      <vt:lpstr>License, Citation and Acknowledgements</vt:lpstr>
      <vt:lpstr>Software Testing - Outline</vt:lpstr>
      <vt:lpstr>General Categories of Testing</vt:lpstr>
      <vt:lpstr>Example types of testing</vt:lpstr>
      <vt:lpstr>What about Verification and Validation?</vt:lpstr>
      <vt:lpstr>Testing within the software development lifecycle</vt:lpstr>
      <vt:lpstr>Testing within the software development lifecycle</vt:lpstr>
      <vt:lpstr>Steps for test driven development</vt:lpstr>
      <vt:lpstr>Challenges of Testing Complex Software Systems</vt:lpstr>
      <vt:lpstr>More Challenges of Testing Complex Software Systems</vt:lpstr>
      <vt:lpstr>How do we determine what tests are needed?</vt:lpstr>
      <vt:lpstr>Summary</vt:lpstr>
      <vt:lpstr>Going Further</vt:lpstr>
      <vt:lpstr>Hands On Activities</vt:lpstr>
      <vt:lpstr>Python Example</vt:lpstr>
      <vt:lpstr>CMake Example</vt:lpstr>
      <vt:lpstr>Checking Code Coverage Example https://github.com/bssw-tutorial/hello-numerical-world </vt:lpstr>
      <vt:lpstr>Graphical View of Gcov Output and Tutorials for Code Coverage </vt:lpstr>
      <vt:lpstr>Test Driven Development Example</vt:lpstr>
      <vt:lpstr>Build and run the code</vt:lpstr>
      <vt:lpstr>Add a new kernel</vt:lpstr>
      <vt:lpstr>check.sh will check for steady state</vt:lpstr>
      <vt:lpstr>Create our tests before we write the code</vt:lpstr>
      <vt:lpstr>Re-run cmake to enable tests</vt:lpstr>
      <vt:lpstr>Add new kernel to make test succeed</vt:lpstr>
      <vt:lpstr>Add new kernel to build</vt:lpstr>
      <vt:lpstr>Re-run tests</vt:lpstr>
      <vt:lpstr>Going Further</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Microsoft Office User</cp:lastModifiedBy>
  <cp:revision>329</cp:revision>
  <cp:lastPrinted>2017-11-02T18:35:01Z</cp:lastPrinted>
  <dcterms:created xsi:type="dcterms:W3CDTF">2018-11-06T17:28:56Z</dcterms:created>
  <dcterms:modified xsi:type="dcterms:W3CDTF">2022-05-18T23:11:52Z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